
<file path=[Content_Types].xml><?xml version="1.0" encoding="utf-8"?>
<Types xmlns="http://schemas.openxmlformats.org/package/2006/content-types">
  <Default Extension="png" ContentType="image/png"/>
  <Default Extension="emf" ContentType="image/x-emf"/>
  <Default Extension="jpeg" ContentType="image/jpeg"/>
  <Default Extension="webp"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60" r:id="rId2"/>
    <p:sldId id="258" r:id="rId3"/>
    <p:sldId id="259" r:id="rId4"/>
    <p:sldId id="256"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5" r:id="rId2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3E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12" autoAdjust="0"/>
    <p:restoredTop sz="94660"/>
  </p:normalViewPr>
  <p:slideViewPr>
    <p:cSldViewPr>
      <p:cViewPr varScale="1">
        <p:scale>
          <a:sx n="88" d="100"/>
          <a:sy n="88" d="100"/>
        </p:scale>
        <p:origin x="102" y="2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01/03/2023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01/03/2023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t>01/03/2023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t>01/03/2023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t>01/03/2023</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t>01/03/2023</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t>01/03/2023</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01/03/2023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01/03/2023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01/03/2023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01/03/2023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6000"/>
            <a:lum/>
          </a:blip>
          <a:srcRect/>
          <a:stretch>
            <a:fillRect t="-1000" b="-1000"/>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t>01/03/2023</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1.emf"/></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webp"/><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0.webp"/><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orientationec44.fr/aide-a-lorientation-scolaire-apres-la-3eme/" TargetMode="External"/><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hyperlink" Target="https://departement44.sites.apel.fr/" TargetMode="External"/><Relationship Id="rId2" Type="http://schemas.openxmlformats.org/officeDocument/2006/relationships/hyperlink" Target="mailto:icf.apel.nantes@orange.fr" TargetMode="External"/><Relationship Id="rId1" Type="http://schemas.openxmlformats.org/officeDocument/2006/relationships/slideLayout" Target="../slideLayouts/slideLayout2.xml"/><Relationship Id="rId5" Type="http://schemas.openxmlformats.org/officeDocument/2006/relationships/image" Target="../media/image32.jpg"/><Relationship Id="rId4" Type="http://schemas.openxmlformats.org/officeDocument/2006/relationships/hyperlink" Target="https://www.facebook.com/pages/APEL-44-Association-des-Parents-d%C3%A9l%C3%A8ves-de-lenseignement-libre-de-LA/62460643425637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384"/>
            <a:ext cx="9144000"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p:cNvSpPr txBox="1"/>
          <p:nvPr/>
        </p:nvSpPr>
        <p:spPr>
          <a:xfrm>
            <a:off x="2231740" y="-1"/>
            <a:ext cx="5940660" cy="1384995"/>
          </a:xfrm>
          <a:prstGeom prst="rect">
            <a:avLst/>
          </a:prstGeom>
          <a:noFill/>
        </p:spPr>
        <p:txBody>
          <a:bodyPr wrap="square" rtlCol="0">
            <a:spAutoFit/>
          </a:bodyPr>
          <a:lstStyle/>
          <a:p>
            <a:pPr algn="ctr"/>
            <a:r>
              <a:rPr lang="fr-FR" sz="4800" b="1" dirty="0">
                <a:latin typeface="Chiller" panose="04020404031007020602" pitchFamily="82" charset="0"/>
              </a:rPr>
              <a:t>CARNET DE BORD</a:t>
            </a:r>
          </a:p>
          <a:p>
            <a:pPr algn="ctr"/>
            <a:r>
              <a:rPr lang="fr-FR" sz="3200" b="1" dirty="0">
                <a:latin typeface="Chiller" panose="04020404031007020602" pitchFamily="82" charset="0"/>
              </a:rPr>
              <a:t>        </a:t>
            </a:r>
            <a:r>
              <a:rPr lang="fr-FR" sz="3600" b="1" dirty="0">
                <a:latin typeface="Chiller" panose="04020404031007020602" pitchFamily="82" charset="0"/>
              </a:rPr>
              <a:t>Voyage vers la connaissance de soi</a:t>
            </a:r>
          </a:p>
        </p:txBody>
      </p:sp>
    </p:spTree>
    <p:extLst>
      <p:ext uri="{BB962C8B-B14F-4D97-AF65-F5344CB8AC3E}">
        <p14:creationId xmlns:p14="http://schemas.microsoft.com/office/powerpoint/2010/main" val="3820341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CFBB9C4-E4C0-4BC5-8FB3-7576646D67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93616"/>
            <a:ext cx="5040560" cy="3360373"/>
          </a:xfrm>
          <a:prstGeom prst="rect">
            <a:avLst/>
          </a:prstGeom>
          <a:effectLst>
            <a:softEdge rad="139700"/>
          </a:effectLst>
        </p:spPr>
      </p:pic>
      <p:sp>
        <p:nvSpPr>
          <p:cNvPr id="7" name="ZoneTexte 6">
            <a:extLst>
              <a:ext uri="{FF2B5EF4-FFF2-40B4-BE49-F238E27FC236}">
                <a16:creationId xmlns:a16="http://schemas.microsoft.com/office/drawing/2014/main" id="{F4916808-F809-4E4B-AFE6-0C96D4F0A298}"/>
              </a:ext>
            </a:extLst>
          </p:cNvPr>
          <p:cNvSpPr txBox="1"/>
          <p:nvPr/>
        </p:nvSpPr>
        <p:spPr>
          <a:xfrm>
            <a:off x="4716016" y="4653589"/>
            <a:ext cx="4104456" cy="954107"/>
          </a:xfrm>
          <a:prstGeom prst="rect">
            <a:avLst/>
          </a:prstGeom>
          <a:noFill/>
        </p:spPr>
        <p:txBody>
          <a:bodyPr wrap="square" rtlCol="0">
            <a:spAutoFit/>
          </a:bodyPr>
          <a:lstStyle/>
          <a:p>
            <a:r>
              <a:rPr lang="fr-FR" sz="1400" b="1" i="1" dirty="0">
                <a:latin typeface="Copperplate Gothic Bold" panose="020E0705020206020404" pitchFamily="34" charset="0"/>
                <a:ea typeface="Noto Serif Cond" panose="02020506060505020204" pitchFamily="18"/>
                <a:cs typeface="Noto Serif Cond" panose="02020506060505020204" pitchFamily="18"/>
              </a:rPr>
              <a:t>« Qui regarde dehors rêve, qui regarde à l’intérieur se réveille. »</a:t>
            </a:r>
          </a:p>
          <a:p>
            <a:endParaRPr lang="fr-FR" sz="1400" b="1" i="1" dirty="0">
              <a:latin typeface="Copperplate Gothic Bold" panose="020E0705020206020404" pitchFamily="34" charset="0"/>
              <a:ea typeface="Noto Serif Cond" panose="02020506060505020204" pitchFamily="18"/>
              <a:cs typeface="Noto Serif Cond" panose="02020506060505020204" pitchFamily="18"/>
            </a:endParaRPr>
          </a:p>
          <a:p>
            <a:r>
              <a:rPr lang="fr-FR" sz="1400" dirty="0">
                <a:latin typeface="Copperplate Gothic Bold" panose="020E0705020206020404" pitchFamily="34" charset="0"/>
                <a:ea typeface="Noto Serif Cond" panose="02020506060505020204" pitchFamily="18"/>
                <a:cs typeface="Noto Serif Cond" panose="02020506060505020204" pitchFamily="18"/>
              </a:rPr>
              <a:t>                                       Carl Gustav Jung</a:t>
            </a:r>
          </a:p>
        </p:txBody>
      </p:sp>
      <p:sp>
        <p:nvSpPr>
          <p:cNvPr id="9" name="ZoneTexte 8">
            <a:extLst>
              <a:ext uri="{FF2B5EF4-FFF2-40B4-BE49-F238E27FC236}">
                <a16:creationId xmlns:a16="http://schemas.microsoft.com/office/drawing/2014/main" id="{400BEFAC-C10E-4320-9BEF-B5377D2D04B3}"/>
              </a:ext>
            </a:extLst>
          </p:cNvPr>
          <p:cNvSpPr txBox="1"/>
          <p:nvPr/>
        </p:nvSpPr>
        <p:spPr>
          <a:xfrm>
            <a:off x="467544" y="4592034"/>
            <a:ext cx="3384376" cy="1077218"/>
          </a:xfrm>
          <a:prstGeom prst="rect">
            <a:avLst/>
          </a:prstGeom>
          <a:noFill/>
        </p:spPr>
        <p:txBody>
          <a:bodyPr wrap="square" rtlCol="0">
            <a:spAutoFit/>
          </a:bodyPr>
          <a:lstStyle/>
          <a:p>
            <a:r>
              <a:rPr lang="fr-FR" sz="1400" b="1" i="1" dirty="0">
                <a:latin typeface="Copperplate Gothic Bold" panose="020E0705020206020404" pitchFamily="34" charset="0"/>
                <a:ea typeface="Noto Serif Cond" panose="02020506060505020204" pitchFamily="18"/>
                <a:cs typeface="Noto Serif Cond" panose="02020506060505020204" pitchFamily="18"/>
              </a:rPr>
              <a:t>«  J’accepte la grande aventure d’être moi-même »</a:t>
            </a:r>
          </a:p>
          <a:p>
            <a:endParaRPr lang="fr-FR" b="1" i="1" dirty="0">
              <a:latin typeface="Chiller" panose="04020404031007020602" pitchFamily="82" charset="0"/>
            </a:endParaRPr>
          </a:p>
          <a:p>
            <a:r>
              <a:rPr lang="fr-FR" b="1" i="1" dirty="0">
                <a:latin typeface="Noto Serif Cond" panose="02020506060505020204" pitchFamily="18"/>
                <a:ea typeface="Noto Serif Cond" panose="02020506060505020204" pitchFamily="18"/>
                <a:cs typeface="Noto Serif Cond" panose="02020506060505020204" pitchFamily="18"/>
              </a:rPr>
              <a:t>         </a:t>
            </a:r>
            <a:r>
              <a:rPr lang="fr-FR" sz="1400" b="1" i="1" dirty="0">
                <a:latin typeface="Copperplate Gothic Bold" panose="020E0705020206020404" pitchFamily="34" charset="0"/>
                <a:ea typeface="Noto Serif Cond" panose="02020506060505020204" pitchFamily="18"/>
                <a:cs typeface="Noto Serif Cond" panose="02020506060505020204" pitchFamily="18"/>
              </a:rPr>
              <a:t>          </a:t>
            </a:r>
            <a:r>
              <a:rPr lang="fr-FR" sz="1400" dirty="0">
                <a:latin typeface="Copperplate Gothic Bold" panose="020E0705020206020404" pitchFamily="34" charset="0"/>
                <a:ea typeface="Noto Serif Cond" panose="02020506060505020204" pitchFamily="18"/>
                <a:cs typeface="Noto Serif Cond" panose="02020506060505020204" pitchFamily="18"/>
              </a:rPr>
              <a:t>Simone de Beauvoir</a:t>
            </a:r>
          </a:p>
        </p:txBody>
      </p:sp>
    </p:spTree>
    <p:extLst>
      <p:ext uri="{BB962C8B-B14F-4D97-AF65-F5344CB8AC3E}">
        <p14:creationId xmlns:p14="http://schemas.microsoft.com/office/powerpoint/2010/main" val="2539723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51520" y="1484784"/>
            <a:ext cx="8389444" cy="4062651"/>
          </a:xfrm>
          <a:prstGeom prst="rect">
            <a:avLst/>
          </a:prstGeom>
          <a:noFill/>
        </p:spPr>
        <p:txBody>
          <a:bodyPr wrap="square" rtlCol="0">
            <a:spAutoFit/>
          </a:bodyPr>
          <a:lstStyle/>
          <a:p>
            <a:r>
              <a:rPr lang="fr-FR" sz="1600" b="1" u="sng" dirty="0">
                <a:latin typeface="Copperplate Gothic Bold" panose="020E0705020206020404" pitchFamily="34" charset="0"/>
                <a:ea typeface="Noto Serif Cond" panose="02020506060505020204" pitchFamily="18"/>
                <a:cs typeface="Noto Serif Cond" panose="02020506060505020204" pitchFamily="18"/>
              </a:rPr>
              <a:t>Introduction</a:t>
            </a:r>
            <a:r>
              <a:rPr lang="fr-FR" sz="1600" b="1" dirty="0">
                <a:latin typeface="Copperplate Gothic Bold" panose="020E0705020206020404" pitchFamily="34" charset="0"/>
                <a:ea typeface="Noto Serif Cond" panose="02020506060505020204" pitchFamily="18"/>
                <a:cs typeface="Noto Serif Cond" panose="02020506060505020204" pitchFamily="18"/>
              </a:rPr>
              <a:t>: Bienvenue à bord pour entamer ton voyage</a:t>
            </a:r>
          </a:p>
          <a:p>
            <a:endParaRPr lang="fr-FR" sz="1600" b="1" dirty="0">
              <a:latin typeface="Copperplate Gothic Bold" panose="020E0705020206020404" pitchFamily="34" charset="0"/>
              <a:ea typeface="Noto Serif Cond" panose="02020506060505020204" pitchFamily="18"/>
              <a:cs typeface="Noto Serif Cond" panose="02020506060505020204" pitchFamily="18"/>
            </a:endParaRPr>
          </a:p>
          <a:p>
            <a:endParaRPr lang="fr-FR" sz="1600" b="1" u="sng" dirty="0">
              <a:latin typeface="Copperplate Gothic Bold" panose="020E0705020206020404" pitchFamily="34" charset="0"/>
              <a:ea typeface="Noto Serif Cond" panose="02020506060505020204" pitchFamily="18"/>
              <a:cs typeface="Noto Serif Cond" panose="02020506060505020204" pitchFamily="18"/>
            </a:endParaRPr>
          </a:p>
          <a:p>
            <a:r>
              <a:rPr lang="fr-FR" sz="1600" b="1" u="sng" dirty="0">
                <a:latin typeface="Copperplate Gothic Bold" panose="020E0705020206020404" pitchFamily="34" charset="0"/>
                <a:ea typeface="Noto Serif Cond" panose="02020506060505020204" pitchFamily="18"/>
                <a:cs typeface="Noto Serif Cond" panose="02020506060505020204" pitchFamily="18"/>
              </a:rPr>
              <a:t>Première Escale</a:t>
            </a:r>
            <a:r>
              <a:rPr lang="fr-FR" sz="1600" b="1" dirty="0">
                <a:latin typeface="Copperplate Gothic Bold" panose="020E0705020206020404" pitchFamily="34" charset="0"/>
                <a:ea typeface="Noto Serif Cond" panose="02020506060505020204" pitchFamily="18"/>
                <a:cs typeface="Noto Serif Cond" panose="02020506060505020204" pitchFamily="18"/>
              </a:rPr>
              <a:t>: Tes intelligences multiples</a:t>
            </a:r>
          </a:p>
          <a:p>
            <a:endParaRPr lang="fr-FR" sz="1600" b="1" dirty="0">
              <a:latin typeface="Copperplate Gothic Bold" panose="020E0705020206020404" pitchFamily="34" charset="0"/>
              <a:ea typeface="Noto Serif Cond" panose="02020506060505020204" pitchFamily="18"/>
              <a:cs typeface="Noto Serif Cond" panose="02020506060505020204" pitchFamily="18"/>
            </a:endParaRPr>
          </a:p>
          <a:p>
            <a:endParaRPr lang="fr-FR" sz="1600" b="1" dirty="0">
              <a:latin typeface="Copperplate Gothic Bold" panose="020E0705020206020404" pitchFamily="34" charset="0"/>
              <a:ea typeface="Noto Serif Cond" panose="02020506060505020204" pitchFamily="18"/>
              <a:cs typeface="Noto Serif Cond" panose="02020506060505020204" pitchFamily="18"/>
            </a:endParaRPr>
          </a:p>
          <a:p>
            <a:r>
              <a:rPr lang="fr-FR" sz="1600" b="1" u="sng" dirty="0">
                <a:latin typeface="Copperplate Gothic Bold" panose="020E0705020206020404" pitchFamily="34" charset="0"/>
                <a:ea typeface="Noto Serif Cond" panose="02020506060505020204" pitchFamily="18"/>
                <a:cs typeface="Noto Serif Cond" panose="02020506060505020204" pitchFamily="18"/>
              </a:rPr>
              <a:t>Deuxième Escale</a:t>
            </a:r>
            <a:r>
              <a:rPr lang="fr-FR" sz="1600" b="1" dirty="0">
                <a:latin typeface="Copperplate Gothic Bold" panose="020E0705020206020404" pitchFamily="34" charset="0"/>
                <a:ea typeface="Noto Serif Cond" panose="02020506060505020204" pitchFamily="18"/>
                <a:cs typeface="Noto Serif Cond" panose="02020506060505020204" pitchFamily="18"/>
              </a:rPr>
              <a:t>: Quels sont les verbes qui te donnent de l‘énergie ?</a:t>
            </a:r>
          </a:p>
          <a:p>
            <a:endParaRPr lang="fr-FR" sz="1600" b="1" dirty="0">
              <a:latin typeface="Copperplate Gothic Bold" panose="020E0705020206020404" pitchFamily="34" charset="0"/>
              <a:ea typeface="Noto Serif Cond" panose="02020506060505020204" pitchFamily="18"/>
              <a:cs typeface="Noto Serif Cond" panose="02020506060505020204" pitchFamily="18"/>
            </a:endParaRPr>
          </a:p>
          <a:p>
            <a:endParaRPr lang="fr-FR" sz="1600" b="1" dirty="0">
              <a:latin typeface="Copperplate Gothic Bold" panose="020E0705020206020404" pitchFamily="34" charset="0"/>
              <a:ea typeface="Noto Serif Cond" panose="02020506060505020204" pitchFamily="18"/>
              <a:cs typeface="Noto Serif Cond" panose="02020506060505020204" pitchFamily="18"/>
            </a:endParaRPr>
          </a:p>
          <a:p>
            <a:r>
              <a:rPr lang="fr-FR" sz="1600" b="1" u="sng" dirty="0">
                <a:latin typeface="Copperplate Gothic Bold" panose="020E0705020206020404" pitchFamily="34" charset="0"/>
                <a:ea typeface="Noto Serif Cond" panose="02020506060505020204" pitchFamily="18"/>
                <a:cs typeface="Noto Serif Cond" panose="02020506060505020204" pitchFamily="18"/>
              </a:rPr>
              <a:t>Troisième Escale</a:t>
            </a:r>
            <a:r>
              <a:rPr lang="fr-FR" sz="1600" b="1" dirty="0">
                <a:latin typeface="Copperplate Gothic Bold" panose="020E0705020206020404" pitchFamily="34" charset="0"/>
                <a:ea typeface="Noto Serif Cond" panose="02020506060505020204" pitchFamily="18"/>
                <a:cs typeface="Noto Serif Cond" panose="02020506060505020204" pitchFamily="18"/>
              </a:rPr>
              <a:t>:  Tes compétences douces - Soft </a:t>
            </a:r>
            <a:r>
              <a:rPr lang="fr-FR" sz="1600" b="1" dirty="0" err="1">
                <a:latin typeface="Copperplate Gothic Bold" panose="020E0705020206020404" pitchFamily="34" charset="0"/>
                <a:ea typeface="Noto Serif Cond" panose="02020506060505020204" pitchFamily="18"/>
                <a:cs typeface="Noto Serif Cond" panose="02020506060505020204" pitchFamily="18"/>
              </a:rPr>
              <a:t>Skills</a:t>
            </a:r>
            <a:endParaRPr lang="fr-FR" sz="1600" b="1" dirty="0">
              <a:latin typeface="Copperplate Gothic Bold" panose="020E0705020206020404" pitchFamily="34" charset="0"/>
              <a:ea typeface="Noto Serif Cond" panose="02020506060505020204" pitchFamily="18"/>
              <a:cs typeface="Noto Serif Cond" panose="02020506060505020204" pitchFamily="18"/>
            </a:endParaRPr>
          </a:p>
          <a:p>
            <a:endParaRPr lang="fr-FR" sz="1600" b="1" dirty="0">
              <a:latin typeface="Copperplate Gothic Bold" panose="020E0705020206020404" pitchFamily="34" charset="0"/>
              <a:ea typeface="Noto Serif Cond" panose="02020506060505020204" pitchFamily="18"/>
              <a:cs typeface="Noto Serif Cond" panose="02020506060505020204" pitchFamily="18"/>
            </a:endParaRPr>
          </a:p>
          <a:p>
            <a:endParaRPr lang="fr-FR" sz="1600" b="1" dirty="0">
              <a:latin typeface="Copperplate Gothic Bold" panose="020E0705020206020404" pitchFamily="34" charset="0"/>
              <a:ea typeface="Noto Serif Cond" panose="02020506060505020204" pitchFamily="18"/>
              <a:cs typeface="Noto Serif Cond" panose="02020506060505020204" pitchFamily="18"/>
            </a:endParaRPr>
          </a:p>
          <a:p>
            <a:endParaRPr lang="fr-FR" sz="1600" b="1" dirty="0">
              <a:latin typeface="Copperplate Gothic Bold" panose="020E0705020206020404" pitchFamily="34" charset="0"/>
              <a:ea typeface="Noto Serif Cond" panose="02020506060505020204" pitchFamily="18"/>
              <a:cs typeface="Noto Serif Cond" panose="02020506060505020204" pitchFamily="18"/>
            </a:endParaRPr>
          </a:p>
          <a:p>
            <a:endParaRPr lang="fr-FR" sz="1600" b="1" dirty="0">
              <a:latin typeface="Copperplate Gothic Bold" panose="020E0705020206020404" pitchFamily="34" charset="0"/>
              <a:ea typeface="Noto Serif Cond" panose="02020506060505020204" pitchFamily="18"/>
              <a:cs typeface="Noto Serif Cond" panose="02020506060505020204" pitchFamily="18"/>
            </a:endParaRPr>
          </a:p>
          <a:p>
            <a:pPr algn="ctr"/>
            <a:r>
              <a:rPr lang="fr-FR" sz="1600" b="1" dirty="0">
                <a:latin typeface="Copperplate Gothic Bold" panose="020E0705020206020404" pitchFamily="34" charset="0"/>
                <a:ea typeface="Noto Serif Cond" panose="02020506060505020204" pitchFamily="18"/>
                <a:cs typeface="Noto Serif Cond" panose="02020506060505020204" pitchFamily="18"/>
              </a:rPr>
              <a:t>Personnalise ton CARNET DE BORD à la fin de ce livret…</a:t>
            </a:r>
          </a:p>
          <a:p>
            <a:pPr algn="ctr"/>
            <a:endParaRPr lang="fr-FR" b="1" dirty="0">
              <a:latin typeface="Copperplate Gothic Bold" panose="020E0705020206020404" pitchFamily="34" charset="0"/>
              <a:ea typeface="Noto Serif Cond" panose="02020506060505020204" pitchFamily="18"/>
              <a:cs typeface="Noto Serif Cond" panose="02020506060505020204" pitchFamily="18"/>
            </a:endParaRPr>
          </a:p>
        </p:txBody>
      </p:sp>
    </p:spTree>
    <p:extLst>
      <p:ext uri="{BB962C8B-B14F-4D97-AF65-F5344CB8AC3E}">
        <p14:creationId xmlns:p14="http://schemas.microsoft.com/office/powerpoint/2010/main" val="4193776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98"/>
            <a:ext cx="9052153"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3851920" y="881770"/>
            <a:ext cx="3377848" cy="584775"/>
          </a:xfrm>
          <a:prstGeom prst="rect">
            <a:avLst/>
          </a:prstGeom>
          <a:noFill/>
        </p:spPr>
        <p:txBody>
          <a:bodyPr wrap="none" rtlCol="0">
            <a:spAutoFit/>
          </a:bodyPr>
          <a:lstStyle/>
          <a:p>
            <a:r>
              <a:rPr lang="fr-FR" sz="3200" dirty="0">
                <a:latin typeface="Chiller" panose="04020404031007020602" pitchFamily="82" charset="0"/>
              </a:rPr>
              <a:t>les Intelligences Multiples</a:t>
            </a:r>
          </a:p>
        </p:txBody>
      </p:sp>
      <p:sp>
        <p:nvSpPr>
          <p:cNvPr id="5" name="Rectangle 4"/>
          <p:cNvSpPr/>
          <p:nvPr/>
        </p:nvSpPr>
        <p:spPr>
          <a:xfrm>
            <a:off x="2931797" y="260648"/>
            <a:ext cx="2791149" cy="707886"/>
          </a:xfrm>
          <a:prstGeom prst="rect">
            <a:avLst/>
          </a:prstGeom>
          <a:noFill/>
        </p:spPr>
        <p:txBody>
          <a:bodyPr wrap="none" rtlCol="0">
            <a:spAutoFit/>
          </a:bodyPr>
          <a:lstStyle/>
          <a:p>
            <a:pPr algn="ctr"/>
            <a:r>
              <a:rPr lang="fr-FR" sz="4000" b="1" u="sng" dirty="0">
                <a:latin typeface="Chiller" panose="04020404031007020602" pitchFamily="82" charset="0"/>
              </a:rPr>
              <a:t>Première</a:t>
            </a:r>
            <a:r>
              <a:rPr lang="fr-FR" sz="2400" u="sng" dirty="0">
                <a:latin typeface="Copperplate Gothic Bold" panose="020E0705020206020404" pitchFamily="34" charset="0"/>
              </a:rPr>
              <a:t> </a:t>
            </a:r>
            <a:r>
              <a:rPr lang="fr-FR" sz="4000" b="1" u="sng" dirty="0">
                <a:latin typeface="Chiller" panose="04020404031007020602" pitchFamily="82" charset="0"/>
              </a:rPr>
              <a:t>Escale</a:t>
            </a:r>
            <a:r>
              <a:rPr lang="fr-FR" sz="4000" u="sng" dirty="0">
                <a:latin typeface="Copperplate Gothic Bold" panose="020E0705020206020404" pitchFamily="34" charset="0"/>
              </a:rPr>
              <a:t> :</a:t>
            </a:r>
          </a:p>
        </p:txBody>
      </p:sp>
    </p:spTree>
    <p:extLst>
      <p:ext uri="{BB962C8B-B14F-4D97-AF65-F5344CB8AC3E}">
        <p14:creationId xmlns:p14="http://schemas.microsoft.com/office/powerpoint/2010/main" val="3477485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509801" y="2522592"/>
            <a:ext cx="4684237" cy="360040"/>
          </a:xfrm>
        </p:spPr>
        <p:txBody>
          <a:bodyPr>
            <a:noAutofit/>
          </a:bodyPr>
          <a:lstStyle/>
          <a:p>
            <a:pPr marL="0" indent="0">
              <a:buNone/>
            </a:pPr>
            <a:r>
              <a:rPr lang="fr-FR" sz="1400" b="1" u="sng" dirty="0">
                <a:solidFill>
                  <a:srgbClr val="7030A0"/>
                </a:solidFill>
                <a:latin typeface="Copperplate Gothic Bold" panose="020E0705020206020404" pitchFamily="34" charset="0"/>
              </a:rPr>
              <a:t>Intelligence logique et mathématiques:</a:t>
            </a:r>
          </a:p>
        </p:txBody>
      </p:sp>
      <p:sp>
        <p:nvSpPr>
          <p:cNvPr id="12" name="Espace réservé du contenu 2"/>
          <p:cNvSpPr txBox="1">
            <a:spLocks/>
          </p:cNvSpPr>
          <p:nvPr/>
        </p:nvSpPr>
        <p:spPr>
          <a:xfrm>
            <a:off x="2699793" y="4675738"/>
            <a:ext cx="3096344" cy="360040"/>
          </a:xfrm>
          <a:prstGeom prst="rect">
            <a:avLst/>
          </a:prstGeom>
        </p:spPr>
        <p:txBody>
          <a:bodyPr vert="horz" lIns="91440" tIns="45720" rIns="91440" bIns="45720" rtlCol="0">
            <a:noAutofit/>
          </a:bodyPr>
          <a:lstStyle>
            <a:lvl1pPr indent="0">
              <a:spcBef>
                <a:spcPct val="20000"/>
              </a:spcBef>
              <a:buFont typeface="Arial" pitchFamily="34" charset="0"/>
              <a:buNone/>
              <a:defRPr u="sng">
                <a:solidFill>
                  <a:srgbClr val="7030A0"/>
                </a:solidFill>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fr-FR" sz="1400" b="1" dirty="0">
                <a:latin typeface="Copperplate Gothic Bold" panose="020E0705020206020404" pitchFamily="34" charset="0"/>
              </a:rPr>
              <a:t>Intelligence linguistique:</a:t>
            </a:r>
          </a:p>
        </p:txBody>
      </p:sp>
      <p:sp>
        <p:nvSpPr>
          <p:cNvPr id="8" name="ZoneTexte 7"/>
          <p:cNvSpPr txBox="1"/>
          <p:nvPr/>
        </p:nvSpPr>
        <p:spPr>
          <a:xfrm>
            <a:off x="207535" y="44624"/>
            <a:ext cx="8745135" cy="923330"/>
          </a:xfrm>
          <a:prstGeom prst="rect">
            <a:avLst/>
          </a:prstGeom>
          <a:noFill/>
        </p:spPr>
        <p:txBody>
          <a:bodyPr wrap="square" rtlCol="0">
            <a:spAutoFit/>
          </a:bodyPr>
          <a:lstStyle/>
          <a:p>
            <a:pPr algn="ctr"/>
            <a:r>
              <a:rPr lang="fr-FR" sz="1600" dirty="0">
                <a:latin typeface="Copperplate Gothic Bold" panose="020E0705020206020404" pitchFamily="34" charset="0"/>
              </a:rPr>
              <a:t>    Répondre à chaque affirmation sur une échelle </a:t>
            </a:r>
          </a:p>
          <a:p>
            <a:pPr algn="ctr"/>
            <a:endParaRPr lang="fr-FR" sz="1000" dirty="0">
              <a:latin typeface="Copperplate Gothic Bold" panose="020E0705020206020404" pitchFamily="34" charset="0"/>
            </a:endParaRPr>
          </a:p>
          <a:p>
            <a:pPr algn="ctr"/>
            <a:r>
              <a:rPr lang="fr-FR" sz="1600" dirty="0">
                <a:latin typeface="Copperplate Gothic Bold" panose="020E0705020206020404" pitchFamily="34" charset="0"/>
              </a:rPr>
              <a:t>De 1          à 5              puis fais les totaux</a:t>
            </a:r>
            <a:endParaRPr lang="fr-FR" sz="1000" dirty="0">
              <a:latin typeface="Copperplate Gothic Bold" panose="020E0705020206020404" pitchFamily="34" charset="0"/>
            </a:endParaRPr>
          </a:p>
          <a:p>
            <a:pPr algn="ctr"/>
            <a:r>
              <a:rPr lang="fr-FR" sz="1200" dirty="0">
                <a:latin typeface="Copperplate Gothic Bold" panose="020E0705020206020404" pitchFamily="34" charset="0"/>
              </a:rPr>
              <a:t>(Chaque réponse te donnant de 1 à 5 points) </a:t>
            </a: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063" y="3086075"/>
            <a:ext cx="8143875"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62" y="5168602"/>
            <a:ext cx="8143875"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ZoneTexte 18"/>
          <p:cNvSpPr txBox="1"/>
          <p:nvPr/>
        </p:nvSpPr>
        <p:spPr>
          <a:xfrm>
            <a:off x="207535" y="1487757"/>
            <a:ext cx="8667361" cy="1169551"/>
          </a:xfrm>
          <a:prstGeom prst="rect">
            <a:avLst/>
          </a:prstGeom>
          <a:noFill/>
        </p:spPr>
        <p:txBody>
          <a:bodyPr wrap="square" rtlCol="0">
            <a:spAutoFit/>
          </a:bodyPr>
          <a:lstStyle/>
          <a:p>
            <a:pPr algn="ctr"/>
            <a:r>
              <a:rPr lang="fr-FR" sz="1400" dirty="0">
                <a:latin typeface="Copperplate Gothic Bold" panose="020E0705020206020404" pitchFamily="34" charset="0"/>
              </a:rPr>
              <a:t>    </a:t>
            </a:r>
            <a:r>
              <a:rPr lang="fr-FR" sz="1400" u="sng" dirty="0">
                <a:latin typeface="Copperplate Gothic Bold" panose="020E0705020206020404" pitchFamily="34" charset="0"/>
              </a:rPr>
              <a:t>Quelles sont tes 3 formes d’intelligence dominantes (les scores les plus élevés</a:t>
            </a:r>
            <a:r>
              <a:rPr lang="fr-FR" sz="1400" dirty="0">
                <a:latin typeface="Copperplate Gothic Bold" panose="020E0705020206020404" pitchFamily="34" charset="0"/>
              </a:rPr>
              <a:t>) ?</a:t>
            </a:r>
          </a:p>
          <a:p>
            <a:pPr algn="ctr"/>
            <a:endParaRPr lang="fr-FR" sz="1400" dirty="0">
              <a:latin typeface="Copperplate Gothic Bold" panose="020E0705020206020404" pitchFamily="34" charset="0"/>
            </a:endParaRPr>
          </a:p>
          <a:p>
            <a:pPr algn="ctr"/>
            <a:r>
              <a:rPr lang="fr-FR" sz="1400" dirty="0">
                <a:latin typeface="Copperplate Gothic Bold" panose="020E0705020206020404" pitchFamily="34" charset="0"/>
              </a:rPr>
              <a:t>Ce test est intéressant pour que tu prennes conscience de tes différentes formes d’intelligence, et celles que tu sembles avoir développées en priorité à ce jour.</a:t>
            </a:r>
          </a:p>
          <a:p>
            <a:pPr algn="ctr"/>
            <a:endParaRPr lang="fr-FR" sz="1400" dirty="0">
              <a:latin typeface="Copperplate Gothic Bold" panose="020E0705020206020404" pitchFamily="34" charset="0"/>
            </a:endParaRPr>
          </a:p>
        </p:txBody>
      </p:sp>
      <p:pic>
        <p:nvPicPr>
          <p:cNvPr id="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152" y="2689591"/>
            <a:ext cx="432048" cy="386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8304" y="2689590"/>
            <a:ext cx="453649" cy="386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9981" y="4782517"/>
            <a:ext cx="432048" cy="386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78133" y="4782516"/>
            <a:ext cx="453649" cy="386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608401" y="1084736"/>
            <a:ext cx="8344269" cy="276999"/>
          </a:xfrm>
          <a:prstGeom prst="rect">
            <a:avLst/>
          </a:prstGeom>
          <a:noFill/>
        </p:spPr>
        <p:txBody>
          <a:bodyPr wrap="square" rtlCol="0">
            <a:spAutoFit/>
          </a:bodyPr>
          <a:lstStyle>
            <a:defPPr>
              <a:defRPr lang="fr-FR"/>
            </a:defPPr>
            <a:lvl1pPr algn="ctr">
              <a:defRPr sz="1600">
                <a:latin typeface="AR JULIAN" panose="02000000000000000000" pitchFamily="2" charset="0"/>
              </a:defRPr>
            </a:lvl1pPr>
          </a:lstStyle>
          <a:p>
            <a:r>
              <a:rPr lang="fr-FR" sz="1200" b="1" dirty="0">
                <a:latin typeface="Copperplate Gothic Bold" panose="020E0705020206020404" pitchFamily="34" charset="0"/>
              </a:rPr>
              <a:t>Il n’y a pas de réponse bonne ou mauvaise, réponds de façon spontanée en restant toi-même.</a:t>
            </a:r>
          </a:p>
        </p:txBody>
      </p:sp>
      <p:pic>
        <p:nvPicPr>
          <p:cNvPr id="1026" name="Picture 2" descr="Exclamation mark Symbol Sign, Urgent, text, logo, number png | PNGWi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0077" y="981365"/>
            <a:ext cx="396647" cy="360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4" y="396508"/>
            <a:ext cx="432048" cy="386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1920" y="396508"/>
            <a:ext cx="453649" cy="386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7304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2"/>
          <p:cNvSpPr txBox="1">
            <a:spLocks/>
          </p:cNvSpPr>
          <p:nvPr/>
        </p:nvSpPr>
        <p:spPr>
          <a:xfrm>
            <a:off x="2339752" y="2313056"/>
            <a:ext cx="3392479" cy="360040"/>
          </a:xfrm>
          <a:prstGeom prst="rect">
            <a:avLst/>
          </a:prstGeom>
        </p:spPr>
        <p:txBody>
          <a:bodyPr vert="horz" lIns="91440" tIns="45720" rIns="91440" bIns="45720" rtlCol="0">
            <a:noAutofit/>
          </a:bodyPr>
          <a:lstStyle>
            <a:lvl1pPr indent="0">
              <a:spcBef>
                <a:spcPct val="20000"/>
              </a:spcBef>
              <a:buFont typeface="Arial" pitchFamily="34" charset="0"/>
              <a:buNone/>
              <a:defRPr u="sng">
                <a:solidFill>
                  <a:srgbClr val="7030A0"/>
                </a:solidFill>
                <a:latin typeface="AR JULIAN" panose="02000000000000000000" pitchFamily="2"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fr-FR" sz="1400" b="1" dirty="0">
                <a:latin typeface="Copperplate Gothic Bold" panose="020E0705020206020404" pitchFamily="34" charset="0"/>
              </a:rPr>
              <a:t>Intelligence</a:t>
            </a:r>
            <a:r>
              <a:rPr lang="fr-FR" sz="1400" dirty="0">
                <a:latin typeface="Copperplate Gothic Bold" panose="020E0705020206020404" pitchFamily="34" charset="0"/>
              </a:rPr>
              <a:t> </a:t>
            </a:r>
            <a:r>
              <a:rPr lang="fr-FR" sz="1400" b="1" dirty="0">
                <a:latin typeface="Copperplate Gothic Bold" panose="020E0705020206020404" pitchFamily="34" charset="0"/>
              </a:rPr>
              <a:t>naturaliste</a:t>
            </a:r>
          </a:p>
        </p:txBody>
      </p:sp>
      <p:sp>
        <p:nvSpPr>
          <p:cNvPr id="8" name="Espace réservé du contenu 2"/>
          <p:cNvSpPr txBox="1">
            <a:spLocks/>
          </p:cNvSpPr>
          <p:nvPr/>
        </p:nvSpPr>
        <p:spPr>
          <a:xfrm>
            <a:off x="2339752" y="4545304"/>
            <a:ext cx="3394470" cy="360040"/>
          </a:xfrm>
          <a:prstGeom prst="rect">
            <a:avLst/>
          </a:prstGeom>
        </p:spPr>
        <p:txBody>
          <a:bodyPr vert="horz" lIns="91440" tIns="45720" rIns="91440" bIns="45720" rtlCol="0">
            <a:noAutofit/>
          </a:bodyPr>
          <a:lstStyle>
            <a:lvl1pPr indent="0">
              <a:spcBef>
                <a:spcPct val="20000"/>
              </a:spcBef>
              <a:buFont typeface="Arial" pitchFamily="34" charset="0"/>
              <a:buNone/>
              <a:defRPr u="sng">
                <a:solidFill>
                  <a:srgbClr val="7030A0"/>
                </a:solidFill>
                <a:latin typeface="AR JULIAN" panose="02000000000000000000" pitchFamily="2"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fr-FR" sz="1400" b="1" dirty="0">
                <a:latin typeface="Copperplate Gothic Bold" panose="020E0705020206020404" pitchFamily="34" charset="0"/>
              </a:rPr>
              <a:t>Intelligence spatiale</a:t>
            </a:r>
          </a:p>
        </p:txBody>
      </p:sp>
      <p:sp>
        <p:nvSpPr>
          <p:cNvPr id="10" name="Espace réservé du contenu 2"/>
          <p:cNvSpPr txBox="1">
            <a:spLocks/>
          </p:cNvSpPr>
          <p:nvPr/>
        </p:nvSpPr>
        <p:spPr>
          <a:xfrm>
            <a:off x="1269518" y="180319"/>
            <a:ext cx="4856487" cy="360040"/>
          </a:xfrm>
          <a:prstGeom prst="rect">
            <a:avLst/>
          </a:prstGeom>
        </p:spPr>
        <p:txBody>
          <a:bodyPr vert="horz" lIns="91440" tIns="45720" rIns="91440" bIns="45720" rtlCol="0">
            <a:noAutofit/>
          </a:bodyPr>
          <a:lstStyle>
            <a:lvl1pPr indent="0">
              <a:spcBef>
                <a:spcPct val="20000"/>
              </a:spcBef>
              <a:buFont typeface="Arial" pitchFamily="34" charset="0"/>
              <a:buNone/>
              <a:defRPr u="sng">
                <a:solidFill>
                  <a:srgbClr val="7030A0"/>
                </a:solidFill>
                <a:latin typeface="AR JULIAN" panose="02000000000000000000" pitchFamily="2"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fr-FR" sz="1400" b="1" dirty="0">
                <a:latin typeface="Copperplate Gothic Bold" panose="020E0705020206020404" pitchFamily="34" charset="0"/>
              </a:rPr>
              <a:t>Intelligence corporelle / kinesthésique</a:t>
            </a:r>
          </a:p>
        </p:txBody>
      </p:sp>
      <p:pic>
        <p:nvPicPr>
          <p:cNvPr id="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165" y="692696"/>
            <a:ext cx="8143875"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63" y="2714625"/>
            <a:ext cx="8143875"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58" y="5157192"/>
            <a:ext cx="8143875"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9981" y="4725145"/>
            <a:ext cx="432048" cy="386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78133" y="4725144"/>
            <a:ext cx="453649" cy="386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9981" y="2328540"/>
            <a:ext cx="432048" cy="386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78133" y="2328539"/>
            <a:ext cx="453649" cy="386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7711" y="306611"/>
            <a:ext cx="432048" cy="386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05863" y="306610"/>
            <a:ext cx="453649" cy="386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5424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txBox="1">
            <a:spLocks/>
          </p:cNvSpPr>
          <p:nvPr/>
        </p:nvSpPr>
        <p:spPr>
          <a:xfrm>
            <a:off x="2555776" y="1988840"/>
            <a:ext cx="3505343" cy="360040"/>
          </a:xfrm>
          <a:prstGeom prst="rect">
            <a:avLst/>
          </a:prstGeom>
        </p:spPr>
        <p:txBody>
          <a:bodyPr vert="horz" lIns="91440" tIns="45720" rIns="91440" bIns="45720" rtlCol="0">
            <a:noAutofit/>
          </a:bodyPr>
          <a:lstStyle>
            <a:lvl1pPr indent="0">
              <a:spcBef>
                <a:spcPct val="20000"/>
              </a:spcBef>
              <a:buFont typeface="Arial" pitchFamily="34" charset="0"/>
              <a:buNone/>
              <a:defRPr u="sng">
                <a:solidFill>
                  <a:srgbClr val="7030A0"/>
                </a:solidFill>
                <a:latin typeface="AR JULIAN" panose="02000000000000000000" pitchFamily="2"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fr-FR" sz="1400" b="1" dirty="0">
                <a:latin typeface="Copperplate Gothic Bold" panose="020E0705020206020404" pitchFamily="34" charset="0"/>
              </a:rPr>
              <a:t>Intelligence intrapersonnelle</a:t>
            </a:r>
          </a:p>
        </p:txBody>
      </p:sp>
      <p:sp>
        <p:nvSpPr>
          <p:cNvPr id="9" name="Espace réservé du contenu 2"/>
          <p:cNvSpPr txBox="1">
            <a:spLocks/>
          </p:cNvSpPr>
          <p:nvPr/>
        </p:nvSpPr>
        <p:spPr>
          <a:xfrm>
            <a:off x="2843809" y="4005064"/>
            <a:ext cx="3000880" cy="360040"/>
          </a:xfrm>
          <a:prstGeom prst="rect">
            <a:avLst/>
          </a:prstGeom>
        </p:spPr>
        <p:txBody>
          <a:bodyPr vert="horz" lIns="91440" tIns="45720" rIns="91440" bIns="45720" rtlCol="0">
            <a:noAutofit/>
          </a:bodyPr>
          <a:lstStyle>
            <a:lvl1pPr indent="0">
              <a:spcBef>
                <a:spcPct val="20000"/>
              </a:spcBef>
              <a:buFont typeface="Arial" pitchFamily="34" charset="0"/>
              <a:buNone/>
              <a:defRPr u="sng">
                <a:solidFill>
                  <a:srgbClr val="7030A0"/>
                </a:solidFill>
                <a:latin typeface="AR JULIAN" panose="02000000000000000000" pitchFamily="2"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fr-FR" sz="1400" b="1" dirty="0">
                <a:latin typeface="Copperplate Gothic Bold" panose="020E0705020206020404" pitchFamily="34" charset="0"/>
              </a:rPr>
              <a:t>Intelligence musicale</a:t>
            </a:r>
          </a:p>
        </p:txBody>
      </p:sp>
      <p:sp>
        <p:nvSpPr>
          <p:cNvPr id="8" name="Espace réservé du contenu 2"/>
          <p:cNvSpPr txBox="1">
            <a:spLocks/>
          </p:cNvSpPr>
          <p:nvPr/>
        </p:nvSpPr>
        <p:spPr>
          <a:xfrm>
            <a:off x="2555776" y="44624"/>
            <a:ext cx="3505343" cy="360040"/>
          </a:xfrm>
          <a:prstGeom prst="rect">
            <a:avLst/>
          </a:prstGeom>
        </p:spPr>
        <p:txBody>
          <a:bodyPr vert="horz" lIns="91440" tIns="45720" rIns="91440" bIns="45720" rtlCol="0">
            <a:noAutofit/>
          </a:bodyPr>
          <a:lstStyle>
            <a:lvl1pPr indent="0">
              <a:spcBef>
                <a:spcPct val="20000"/>
              </a:spcBef>
              <a:buFont typeface="Arial" pitchFamily="34" charset="0"/>
              <a:buNone/>
              <a:defRPr u="sng">
                <a:solidFill>
                  <a:srgbClr val="7030A0"/>
                </a:solidFill>
                <a:latin typeface="AR JULIAN" panose="02000000000000000000" pitchFamily="2"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fr-FR" sz="1400" b="1" dirty="0">
                <a:latin typeface="Copperplate Gothic Bold" panose="020E0705020206020404" pitchFamily="34" charset="0"/>
              </a:rPr>
              <a:t>Intelligence interpersonnelle</a:t>
            </a:r>
          </a:p>
        </p:txBody>
      </p:sp>
      <p:pic>
        <p:nvPicPr>
          <p:cNvPr id="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063" y="548680"/>
            <a:ext cx="8143875"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63" y="2534425"/>
            <a:ext cx="8143875"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63" y="4566204"/>
            <a:ext cx="8143875"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ZoneTexte 14"/>
          <p:cNvSpPr txBox="1"/>
          <p:nvPr/>
        </p:nvSpPr>
        <p:spPr>
          <a:xfrm>
            <a:off x="323528" y="6006766"/>
            <a:ext cx="8589586" cy="830997"/>
          </a:xfrm>
          <a:prstGeom prst="rect">
            <a:avLst/>
          </a:prstGeom>
          <a:noFill/>
        </p:spPr>
        <p:txBody>
          <a:bodyPr wrap="square" rtlCol="0">
            <a:spAutoFit/>
          </a:bodyPr>
          <a:lstStyle/>
          <a:p>
            <a:endParaRPr lang="fr-FR" sz="1200" dirty="0">
              <a:latin typeface="Copperplate Gothic Bold" panose="020E0705020206020404" pitchFamily="34" charset="0"/>
            </a:endParaRPr>
          </a:p>
          <a:p>
            <a:r>
              <a:rPr lang="fr-FR" sz="1200" dirty="0">
                <a:latin typeface="Copperplate Gothic Bold" panose="020E0705020206020404" pitchFamily="34" charset="0"/>
              </a:rPr>
              <a:t>Choisis les 3 formes d’intelligence qui te ressemblent le plus au final et reporte les dans ton carnet de BORD  sous « Mes intelligences dominantes actuelles »</a:t>
            </a:r>
          </a:p>
          <a:p>
            <a:endParaRPr lang="fr-FR" sz="1200" i="1" dirty="0">
              <a:latin typeface="Copperplate Gothic Bold" panose="020E0705020206020404" pitchFamily="34" charset="0"/>
            </a:endParaRPr>
          </a:p>
        </p:txBody>
      </p:sp>
      <p:pic>
        <p:nvPicPr>
          <p:cNvPr id="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9981" y="4123035"/>
            <a:ext cx="432048" cy="386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78133" y="4123034"/>
            <a:ext cx="453649" cy="386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19449" y="2133861"/>
            <a:ext cx="432048" cy="386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87601" y="2133860"/>
            <a:ext cx="453649" cy="386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9981" y="162064"/>
            <a:ext cx="432048" cy="386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78133" y="162063"/>
            <a:ext cx="453649" cy="386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9483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descr="C:\Users\Fbaudrie 2\Desktop\VB Consulting\Presentation Apel\inteligences-multiples b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2517" y="340241"/>
            <a:ext cx="5976664" cy="622778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rot="12338076">
            <a:off x="3009804" y="5091725"/>
            <a:ext cx="1552027" cy="400110"/>
          </a:xfrm>
          <a:prstGeom prst="rect">
            <a:avLst/>
          </a:prstGeom>
          <a:noFill/>
        </p:spPr>
        <p:txBody>
          <a:bodyPr spcFirstLastPara="1" wrap="none" lIns="91440" tIns="45720" rIns="91440" bIns="45720" numCol="1">
            <a:prstTxWarp prst="textArchUp">
              <a:avLst>
                <a:gd name="adj" fmla="val 11745560"/>
              </a:avLst>
            </a:prstTxWarp>
            <a:spAutoFit/>
          </a:bodyPr>
          <a:lstStyle/>
          <a:p>
            <a:pPr algn="ctr"/>
            <a:r>
              <a:rPr lang="fr-FR" sz="2000" dirty="0">
                <a:latin typeface="AR JULIAN" panose="02000000000000000000" pitchFamily="2" charset="0"/>
              </a:rPr>
              <a:t>Linguistique</a:t>
            </a:r>
          </a:p>
        </p:txBody>
      </p:sp>
      <p:sp>
        <p:nvSpPr>
          <p:cNvPr id="11" name="Rectangle 10"/>
          <p:cNvSpPr/>
          <p:nvPr/>
        </p:nvSpPr>
        <p:spPr>
          <a:xfrm rot="20099805">
            <a:off x="3196604" y="1348866"/>
            <a:ext cx="1363028" cy="400110"/>
          </a:xfrm>
          <a:prstGeom prst="rect">
            <a:avLst/>
          </a:prstGeom>
          <a:noFill/>
        </p:spPr>
        <p:txBody>
          <a:bodyPr spcFirstLastPara="1" wrap="none" lIns="91440" tIns="45720" rIns="91440" bIns="45720" numCol="1">
            <a:prstTxWarp prst="textArchUp">
              <a:avLst>
                <a:gd name="adj" fmla="val 11374199"/>
              </a:avLst>
            </a:prstTxWarp>
            <a:spAutoFit/>
          </a:bodyPr>
          <a:lstStyle/>
          <a:p>
            <a:pPr algn="ctr"/>
            <a:r>
              <a:rPr lang="fr-FR" sz="2000" dirty="0">
                <a:latin typeface="AR JULIAN" panose="02000000000000000000" pitchFamily="2" charset="0"/>
              </a:rPr>
              <a:t>SPATIALE</a:t>
            </a:r>
          </a:p>
        </p:txBody>
      </p:sp>
      <p:sp>
        <p:nvSpPr>
          <p:cNvPr id="12" name="Rectangle 11"/>
          <p:cNvSpPr/>
          <p:nvPr/>
        </p:nvSpPr>
        <p:spPr>
          <a:xfrm rot="14874610">
            <a:off x="2158061" y="4113477"/>
            <a:ext cx="991880" cy="200055"/>
          </a:xfrm>
          <a:prstGeom prst="rect">
            <a:avLst/>
          </a:prstGeom>
          <a:noFill/>
        </p:spPr>
        <p:txBody>
          <a:bodyPr spcFirstLastPara="1" wrap="none" lIns="91440" tIns="45720" rIns="91440" bIns="45720" numCol="1">
            <a:prstTxWarp prst="textArchUp">
              <a:avLst>
                <a:gd name="adj" fmla="val 11745560"/>
              </a:avLst>
            </a:prstTxWarp>
            <a:spAutoFit/>
          </a:bodyPr>
          <a:lstStyle/>
          <a:p>
            <a:pPr algn="ctr"/>
            <a:r>
              <a:rPr lang="fr-FR" sz="2000" dirty="0">
                <a:latin typeface="AR JULIAN" panose="02000000000000000000" pitchFamily="2" charset="0"/>
              </a:rPr>
              <a:t>LOGIQUE</a:t>
            </a:r>
          </a:p>
        </p:txBody>
      </p:sp>
      <p:sp>
        <p:nvSpPr>
          <p:cNvPr id="15" name="Rectangle 14"/>
          <p:cNvSpPr/>
          <p:nvPr/>
        </p:nvSpPr>
        <p:spPr>
          <a:xfrm rot="17540974">
            <a:off x="2010377" y="2472112"/>
            <a:ext cx="1545616" cy="400110"/>
          </a:xfrm>
          <a:prstGeom prst="rect">
            <a:avLst/>
          </a:prstGeom>
          <a:noFill/>
        </p:spPr>
        <p:txBody>
          <a:bodyPr spcFirstLastPara="1" wrap="none" lIns="91440" tIns="45720" rIns="91440" bIns="45720" numCol="1">
            <a:prstTxWarp prst="textArchUp">
              <a:avLst>
                <a:gd name="adj" fmla="val 11745560"/>
              </a:avLst>
            </a:prstTxWarp>
            <a:spAutoFit/>
          </a:bodyPr>
          <a:lstStyle/>
          <a:p>
            <a:pPr algn="ctr"/>
            <a:r>
              <a:rPr lang="fr-FR" sz="2000" dirty="0">
                <a:latin typeface="AR JULIAN" panose="02000000000000000000" pitchFamily="2" charset="0"/>
              </a:rPr>
              <a:t>Naturaliste</a:t>
            </a:r>
          </a:p>
        </p:txBody>
      </p:sp>
      <p:sp>
        <p:nvSpPr>
          <p:cNvPr id="3" name="Rectangle 2"/>
          <p:cNvSpPr/>
          <p:nvPr/>
        </p:nvSpPr>
        <p:spPr>
          <a:xfrm rot="1505671">
            <a:off x="4752122" y="1322111"/>
            <a:ext cx="1399100" cy="578729"/>
          </a:xfrm>
          <a:prstGeom prst="rect">
            <a:avLst/>
          </a:prstGeom>
          <a:noFill/>
        </p:spPr>
        <p:txBody>
          <a:bodyPr wrap="none" lIns="91440" tIns="45720" rIns="91440" bIns="45720">
            <a:prstTxWarp prst="textArchUp">
              <a:avLst>
                <a:gd name="adj" fmla="val 10844558"/>
              </a:avLst>
            </a:prstTxWarp>
            <a:spAutoFit/>
          </a:bodyPr>
          <a:lstStyle/>
          <a:p>
            <a:pPr algn="ctr"/>
            <a:r>
              <a:rPr lang="fr-FR" sz="2000" dirty="0">
                <a:latin typeface="AR JULIAN" panose="02000000000000000000" pitchFamily="2" charset="0"/>
              </a:rPr>
              <a:t>Corporelle</a:t>
            </a:r>
            <a:endParaRPr lang="fr-FR" sz="2000" dirty="0"/>
          </a:p>
        </p:txBody>
      </p:sp>
      <p:sp>
        <p:nvSpPr>
          <p:cNvPr id="25" name="Rectangle 24"/>
          <p:cNvSpPr/>
          <p:nvPr/>
        </p:nvSpPr>
        <p:spPr>
          <a:xfrm rot="3972038">
            <a:off x="5787653" y="2382803"/>
            <a:ext cx="1399100" cy="578729"/>
          </a:xfrm>
          <a:prstGeom prst="rect">
            <a:avLst/>
          </a:prstGeom>
          <a:noFill/>
        </p:spPr>
        <p:txBody>
          <a:bodyPr wrap="none" lIns="91440" tIns="45720" rIns="91440" bIns="45720">
            <a:prstTxWarp prst="textArchUp">
              <a:avLst>
                <a:gd name="adj" fmla="val 10844558"/>
              </a:avLst>
            </a:prstTxWarp>
            <a:spAutoFit/>
          </a:bodyPr>
          <a:lstStyle/>
          <a:p>
            <a:pPr algn="ctr"/>
            <a:r>
              <a:rPr lang="fr-FR" sz="2000" dirty="0">
                <a:latin typeface="AR JULIAN" panose="02000000000000000000" pitchFamily="2" charset="0"/>
              </a:rPr>
              <a:t>Musicale</a:t>
            </a:r>
          </a:p>
        </p:txBody>
      </p:sp>
      <p:sp>
        <p:nvSpPr>
          <p:cNvPr id="26" name="Rectangle 25"/>
          <p:cNvSpPr/>
          <p:nvPr/>
        </p:nvSpPr>
        <p:spPr>
          <a:xfrm rot="6725365">
            <a:off x="5771795" y="3966793"/>
            <a:ext cx="1399100" cy="578729"/>
          </a:xfrm>
          <a:prstGeom prst="rect">
            <a:avLst/>
          </a:prstGeom>
          <a:noFill/>
        </p:spPr>
        <p:txBody>
          <a:bodyPr wrap="none" lIns="91440" tIns="45720" rIns="91440" bIns="45720">
            <a:prstTxWarp prst="textArchUp">
              <a:avLst>
                <a:gd name="adj" fmla="val 11745560"/>
              </a:avLst>
            </a:prstTxWarp>
            <a:spAutoFit/>
          </a:bodyPr>
          <a:lstStyle/>
          <a:p>
            <a:pPr algn="ctr"/>
            <a:r>
              <a:rPr lang="fr-FR" sz="2000" dirty="0">
                <a:latin typeface="AR JULIAN" panose="02000000000000000000" pitchFamily="2" charset="0"/>
              </a:rPr>
              <a:t>Interpersonnelle</a:t>
            </a:r>
          </a:p>
        </p:txBody>
      </p:sp>
      <p:sp>
        <p:nvSpPr>
          <p:cNvPr id="27" name="Rectangle 26"/>
          <p:cNvSpPr/>
          <p:nvPr/>
        </p:nvSpPr>
        <p:spPr>
          <a:xfrm rot="9329487">
            <a:off x="4640464" y="5002416"/>
            <a:ext cx="1462508" cy="578729"/>
          </a:xfrm>
          <a:prstGeom prst="rect">
            <a:avLst/>
          </a:prstGeom>
          <a:noFill/>
        </p:spPr>
        <p:txBody>
          <a:bodyPr wrap="none" lIns="91440" tIns="45720" rIns="91440" bIns="45720">
            <a:prstTxWarp prst="textArchUp">
              <a:avLst>
                <a:gd name="adj" fmla="val 11745560"/>
              </a:avLst>
            </a:prstTxWarp>
            <a:spAutoFit/>
          </a:bodyPr>
          <a:lstStyle/>
          <a:p>
            <a:pPr algn="ctr"/>
            <a:r>
              <a:rPr lang="fr-FR" sz="2000" dirty="0">
                <a:latin typeface="AR JULIAN" panose="02000000000000000000" pitchFamily="2" charset="0"/>
              </a:rPr>
              <a:t>Intrapersonnelle</a:t>
            </a:r>
          </a:p>
        </p:txBody>
      </p:sp>
      <p:sp>
        <p:nvSpPr>
          <p:cNvPr id="2" name="ZoneTexte 1"/>
          <p:cNvSpPr txBox="1"/>
          <p:nvPr/>
        </p:nvSpPr>
        <p:spPr>
          <a:xfrm>
            <a:off x="2044022" y="5994539"/>
            <a:ext cx="2263786" cy="523220"/>
          </a:xfrm>
          <a:prstGeom prst="rect">
            <a:avLst/>
          </a:prstGeom>
          <a:noFill/>
        </p:spPr>
        <p:txBody>
          <a:bodyPr wrap="square" rtlCol="0">
            <a:spAutoFit/>
          </a:bodyPr>
          <a:lstStyle/>
          <a:p>
            <a:pPr algn="ctr"/>
            <a:r>
              <a:rPr lang="fr-FR" sz="1400" b="1" dirty="0">
                <a:latin typeface="Copperplate Gothic Bold" panose="020E0705020206020404" pitchFamily="34" charset="0"/>
              </a:rPr>
              <a:t>Capacité à utiliser le langage</a:t>
            </a:r>
          </a:p>
        </p:txBody>
      </p:sp>
      <p:sp>
        <p:nvSpPr>
          <p:cNvPr id="4" name="Rectangle 3"/>
          <p:cNvSpPr/>
          <p:nvPr/>
        </p:nvSpPr>
        <p:spPr>
          <a:xfrm>
            <a:off x="899591" y="4005064"/>
            <a:ext cx="1330499" cy="523220"/>
          </a:xfrm>
          <a:prstGeom prst="rect">
            <a:avLst/>
          </a:prstGeom>
        </p:spPr>
        <p:txBody>
          <a:bodyPr wrap="square">
            <a:spAutoFit/>
          </a:bodyPr>
          <a:lstStyle/>
          <a:p>
            <a:pPr algn="ctr"/>
            <a:r>
              <a:rPr lang="fr-FR" sz="1400" b="1" dirty="0">
                <a:latin typeface="Copperplate Gothic Bold" panose="020E0705020206020404" pitchFamily="34" charset="0"/>
              </a:rPr>
              <a:t>Capacité à raisonner</a:t>
            </a:r>
          </a:p>
        </p:txBody>
      </p:sp>
      <p:sp>
        <p:nvSpPr>
          <p:cNvPr id="5" name="Rectangle 4"/>
          <p:cNvSpPr/>
          <p:nvPr/>
        </p:nvSpPr>
        <p:spPr>
          <a:xfrm>
            <a:off x="750589" y="1881339"/>
            <a:ext cx="1479502" cy="677108"/>
          </a:xfrm>
          <a:prstGeom prst="rect">
            <a:avLst/>
          </a:prstGeom>
        </p:spPr>
        <p:txBody>
          <a:bodyPr wrap="square">
            <a:spAutoFit/>
          </a:bodyPr>
          <a:lstStyle/>
          <a:p>
            <a:pPr algn="ctr"/>
            <a:r>
              <a:rPr lang="fr-FR" sz="1400" b="1" dirty="0">
                <a:latin typeface="Copperplate Gothic Bold" panose="020E0705020206020404" pitchFamily="34" charset="0"/>
              </a:rPr>
              <a:t>Capacité à reconnaître</a:t>
            </a:r>
            <a:r>
              <a:rPr lang="fr-FR" sz="2400" b="1" dirty="0">
                <a:latin typeface="Chiller" panose="04020404031007020602" pitchFamily="82" charset="0"/>
              </a:rPr>
              <a:t> </a:t>
            </a:r>
          </a:p>
        </p:txBody>
      </p:sp>
      <p:sp>
        <p:nvSpPr>
          <p:cNvPr id="6" name="Rectangle 5"/>
          <p:cNvSpPr/>
          <p:nvPr/>
        </p:nvSpPr>
        <p:spPr>
          <a:xfrm>
            <a:off x="2230091" y="222170"/>
            <a:ext cx="1901430" cy="738664"/>
          </a:xfrm>
          <a:prstGeom prst="rect">
            <a:avLst/>
          </a:prstGeom>
        </p:spPr>
        <p:txBody>
          <a:bodyPr wrap="square">
            <a:spAutoFit/>
          </a:bodyPr>
          <a:lstStyle/>
          <a:p>
            <a:pPr algn="ctr"/>
            <a:r>
              <a:rPr lang="fr-FR" sz="1400" b="1" dirty="0">
                <a:latin typeface="Copperplate Gothic Bold" panose="020E0705020206020404" pitchFamily="34" charset="0"/>
              </a:rPr>
              <a:t>Capacité à créer des images mentales </a:t>
            </a:r>
          </a:p>
        </p:txBody>
      </p:sp>
      <p:sp>
        <p:nvSpPr>
          <p:cNvPr id="7" name="Rectangle 6"/>
          <p:cNvSpPr/>
          <p:nvPr/>
        </p:nvSpPr>
        <p:spPr>
          <a:xfrm>
            <a:off x="5433264" y="269179"/>
            <a:ext cx="1440160" cy="830997"/>
          </a:xfrm>
          <a:prstGeom prst="rect">
            <a:avLst/>
          </a:prstGeom>
        </p:spPr>
        <p:txBody>
          <a:bodyPr wrap="square">
            <a:spAutoFit/>
          </a:bodyPr>
          <a:lstStyle/>
          <a:p>
            <a:pPr algn="ctr"/>
            <a:r>
              <a:rPr lang="fr-FR" sz="1600" b="1" dirty="0">
                <a:latin typeface="Copperplate Gothic Bold" panose="020E0705020206020404" pitchFamily="34" charset="0"/>
              </a:rPr>
              <a:t>Capacité à utiliser son corps</a:t>
            </a:r>
          </a:p>
        </p:txBody>
      </p:sp>
      <p:sp>
        <p:nvSpPr>
          <p:cNvPr id="9" name="Rectangle 8"/>
          <p:cNvSpPr/>
          <p:nvPr/>
        </p:nvSpPr>
        <p:spPr>
          <a:xfrm>
            <a:off x="6406427" y="1475864"/>
            <a:ext cx="2650970" cy="738664"/>
          </a:xfrm>
          <a:prstGeom prst="rect">
            <a:avLst/>
          </a:prstGeom>
        </p:spPr>
        <p:txBody>
          <a:bodyPr wrap="square">
            <a:spAutoFit/>
          </a:bodyPr>
          <a:lstStyle/>
          <a:p>
            <a:pPr algn="ctr"/>
            <a:r>
              <a:rPr lang="fr-FR" sz="1400" b="1" dirty="0">
                <a:latin typeface="Copperplate Gothic Bold" panose="020E0705020206020404" pitchFamily="34" charset="0"/>
              </a:rPr>
              <a:t>Capacité à être sensible aux structures rythmiques</a:t>
            </a:r>
          </a:p>
        </p:txBody>
      </p:sp>
      <p:sp>
        <p:nvSpPr>
          <p:cNvPr id="10" name="Rectangle 9"/>
          <p:cNvSpPr/>
          <p:nvPr/>
        </p:nvSpPr>
        <p:spPr>
          <a:xfrm>
            <a:off x="6896330" y="4093467"/>
            <a:ext cx="2092399" cy="738664"/>
          </a:xfrm>
          <a:prstGeom prst="rect">
            <a:avLst/>
          </a:prstGeom>
        </p:spPr>
        <p:txBody>
          <a:bodyPr wrap="square">
            <a:spAutoFit/>
          </a:bodyPr>
          <a:lstStyle/>
          <a:p>
            <a:pPr algn="ctr"/>
            <a:r>
              <a:rPr lang="fr-FR" sz="1400" b="1" dirty="0">
                <a:latin typeface="Copperplate Gothic Bold" panose="020E0705020206020404" pitchFamily="34" charset="0"/>
              </a:rPr>
              <a:t>Capacité entrer en relation avec les autres</a:t>
            </a:r>
          </a:p>
        </p:txBody>
      </p:sp>
      <p:sp>
        <p:nvSpPr>
          <p:cNvPr id="13" name="Rectangle 12"/>
          <p:cNvSpPr/>
          <p:nvPr/>
        </p:nvSpPr>
        <p:spPr>
          <a:xfrm>
            <a:off x="4696107" y="5856040"/>
            <a:ext cx="2686502" cy="738664"/>
          </a:xfrm>
          <a:prstGeom prst="rect">
            <a:avLst/>
          </a:prstGeom>
        </p:spPr>
        <p:txBody>
          <a:bodyPr wrap="square">
            <a:spAutoFit/>
          </a:bodyPr>
          <a:lstStyle/>
          <a:p>
            <a:pPr algn="ctr"/>
            <a:r>
              <a:rPr lang="fr-FR" sz="1400" b="1" dirty="0">
                <a:latin typeface="Copperplate Gothic Bold" panose="020E0705020206020404" pitchFamily="34" charset="0"/>
              </a:rPr>
              <a:t>Capacité à avoir une bonne connaissance de soi-même</a:t>
            </a:r>
          </a:p>
        </p:txBody>
      </p:sp>
    </p:spTree>
    <p:extLst>
      <p:ext uri="{BB962C8B-B14F-4D97-AF65-F5344CB8AC3E}">
        <p14:creationId xmlns:p14="http://schemas.microsoft.com/office/powerpoint/2010/main" val="2456763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p:cNvGraphicFramePr>
            <a:graphicFrameLocks noGrp="1"/>
          </p:cNvGraphicFramePr>
          <p:nvPr>
            <p:ph idx="1"/>
            <p:extLst>
              <p:ext uri="{D42A27DB-BD31-4B8C-83A1-F6EECF244321}">
                <p14:modId xmlns:p14="http://schemas.microsoft.com/office/powerpoint/2010/main" val="1977395665"/>
              </p:ext>
            </p:extLst>
          </p:nvPr>
        </p:nvGraphicFramePr>
        <p:xfrm>
          <a:off x="251520" y="411510"/>
          <a:ext cx="8640960" cy="6411497"/>
        </p:xfrm>
        <a:graphic>
          <a:graphicData uri="http://schemas.openxmlformats.org/drawingml/2006/table">
            <a:tbl>
              <a:tblPr firstRow="1" firstCol="1" bandRow="1"/>
              <a:tblGrid>
                <a:gridCol w="1296144">
                  <a:extLst>
                    <a:ext uri="{9D8B030D-6E8A-4147-A177-3AD203B41FA5}">
                      <a16:colId xmlns:a16="http://schemas.microsoft.com/office/drawing/2014/main" val="20000"/>
                    </a:ext>
                  </a:extLst>
                </a:gridCol>
                <a:gridCol w="2041240">
                  <a:extLst>
                    <a:ext uri="{9D8B030D-6E8A-4147-A177-3AD203B41FA5}">
                      <a16:colId xmlns:a16="http://schemas.microsoft.com/office/drawing/2014/main" val="20001"/>
                    </a:ext>
                  </a:extLst>
                </a:gridCol>
                <a:gridCol w="5303576">
                  <a:extLst>
                    <a:ext uri="{9D8B030D-6E8A-4147-A177-3AD203B41FA5}">
                      <a16:colId xmlns:a16="http://schemas.microsoft.com/office/drawing/2014/main" val="20002"/>
                    </a:ext>
                  </a:extLst>
                </a:gridCol>
              </a:tblGrid>
              <a:tr h="792087">
                <a:tc>
                  <a:txBody>
                    <a:bodyPr/>
                    <a:lstStyle/>
                    <a:p>
                      <a:pPr algn="ctr">
                        <a:lnSpc>
                          <a:spcPts val="1500"/>
                        </a:lnSpc>
                        <a:spcAft>
                          <a:spcPts val="0"/>
                        </a:spcAft>
                      </a:pPr>
                      <a:r>
                        <a:rPr lang="fr-FR" sz="1200" kern="1200" dirty="0">
                          <a:solidFill>
                            <a:schemeClr val="tx1"/>
                          </a:solidFill>
                          <a:latin typeface="AR JULIAN" panose="02000000000000000000" pitchFamily="2" charset="0"/>
                          <a:ea typeface="+mn-ea"/>
                          <a:cs typeface="+mn-cs"/>
                        </a:rPr>
                        <a:t> </a:t>
                      </a:r>
                    </a:p>
                  </a:txBody>
                  <a:tcPr marL="39740" marR="397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0"/>
                        </a:spcAft>
                      </a:pPr>
                      <a:r>
                        <a:rPr lang="fr-FR" sz="1200" b="1" kern="1200" dirty="0">
                          <a:solidFill>
                            <a:schemeClr val="tx1"/>
                          </a:solidFill>
                          <a:latin typeface="Copperplate Gothic Bold" panose="020E0705020206020404" pitchFamily="34" charset="0"/>
                          <a:ea typeface="+mn-ea"/>
                          <a:cs typeface="+mn-cs"/>
                        </a:rPr>
                        <a:t>INTELLIGENCES</a:t>
                      </a:r>
                    </a:p>
                  </a:txBody>
                  <a:tcPr marL="39740" marR="397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0"/>
                        </a:spcAft>
                      </a:pPr>
                      <a:r>
                        <a:rPr lang="fr-FR" sz="1400" b="1" kern="1200" dirty="0">
                          <a:solidFill>
                            <a:schemeClr val="tx1"/>
                          </a:solidFill>
                          <a:latin typeface="Copperplate Gothic Bold" panose="020E0705020206020404" pitchFamily="34" charset="0"/>
                          <a:ea typeface="+mn-ea"/>
                          <a:cs typeface="+mn-cs"/>
                        </a:rPr>
                        <a:t>FORCES ET PREFERENCES</a:t>
                      </a:r>
                    </a:p>
                  </a:txBody>
                  <a:tcPr marL="39740" marR="397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30183">
                <a:tc>
                  <a:txBody>
                    <a:bodyPr/>
                    <a:lstStyle/>
                    <a:p>
                      <a:pPr algn="just">
                        <a:lnSpc>
                          <a:spcPts val="1500"/>
                        </a:lnSpc>
                        <a:spcAft>
                          <a:spcPts val="0"/>
                        </a:spcAft>
                      </a:pPr>
                      <a:endParaRPr lang="fr-FR" sz="1200" kern="1200" dirty="0">
                        <a:solidFill>
                          <a:schemeClr val="tx1"/>
                        </a:solidFill>
                        <a:latin typeface="AR JULIAN" panose="02000000000000000000" pitchFamily="2" charset="0"/>
                        <a:ea typeface="+mn-ea"/>
                        <a:cs typeface="+mn-cs"/>
                      </a:endParaRPr>
                    </a:p>
                  </a:txBody>
                  <a:tcPr marL="39740" marR="3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0"/>
                        </a:spcAft>
                      </a:pPr>
                      <a:r>
                        <a:rPr lang="fr-FR" sz="1200" b="1" kern="1200" dirty="0">
                          <a:solidFill>
                            <a:schemeClr val="tx1"/>
                          </a:solidFill>
                          <a:latin typeface="Copperplate Gothic Bold" panose="020E0705020206020404" pitchFamily="34" charset="0"/>
                          <a:ea typeface="+mn-ea"/>
                          <a:cs typeface="+mn-cs"/>
                        </a:rPr>
                        <a:t>LINGUISTIQUE</a:t>
                      </a:r>
                      <a:r>
                        <a:rPr lang="fr-FR" sz="1200" kern="1200" dirty="0">
                          <a:solidFill>
                            <a:schemeClr val="tx1"/>
                          </a:solidFill>
                          <a:latin typeface="Copperplate Gothic Bold" panose="020E0705020206020404" pitchFamily="34" charset="0"/>
                          <a:ea typeface="+mn-ea"/>
                          <a:cs typeface="+mn-cs"/>
                        </a:rPr>
                        <a:t> </a:t>
                      </a:r>
                    </a:p>
                  </a:txBody>
                  <a:tcPr marL="39740" marR="397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500"/>
                        </a:lnSpc>
                        <a:spcAft>
                          <a:spcPts val="0"/>
                        </a:spcAft>
                      </a:pPr>
                      <a:endParaRPr lang="fr-FR" sz="2000" b="1" kern="1200" dirty="0">
                        <a:solidFill>
                          <a:schemeClr val="tx1"/>
                        </a:solidFill>
                        <a:latin typeface="Chiller" panose="04020404031007020602" pitchFamily="82" charset="0"/>
                        <a:ea typeface="+mn-ea"/>
                        <a:cs typeface="+mn-cs"/>
                      </a:endParaRPr>
                    </a:p>
                    <a:p>
                      <a:pPr algn="ctr">
                        <a:lnSpc>
                          <a:spcPts val="1500"/>
                        </a:lnSpc>
                        <a:spcAft>
                          <a:spcPts val="0"/>
                        </a:spcAft>
                      </a:pPr>
                      <a:r>
                        <a:rPr lang="fr-FR" sz="1400" b="0" kern="1200" dirty="0">
                          <a:solidFill>
                            <a:schemeClr val="tx1"/>
                          </a:solidFill>
                          <a:latin typeface="Copperplate Gothic Bold" panose="020E0705020206020404" pitchFamily="34" charset="0"/>
                          <a:ea typeface="+mn-ea"/>
                          <a:cs typeface="+mn-cs"/>
                        </a:rPr>
                        <a:t>Capacité à utiliser le langage (lire, écrire, parler, raconter des histoires, débattre, faire de la poésie, des mots croisés, exprimer des idées par des mots, apprendre d’autres langues, etc.</a:t>
                      </a:r>
                    </a:p>
                  </a:txBody>
                  <a:tcPr marL="39740" marR="3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496409">
                <a:tc>
                  <a:txBody>
                    <a:bodyPr/>
                    <a:lstStyle/>
                    <a:p>
                      <a:pPr algn="just">
                        <a:lnSpc>
                          <a:spcPts val="1500"/>
                        </a:lnSpc>
                        <a:spcAft>
                          <a:spcPts val="0"/>
                        </a:spcAft>
                      </a:pPr>
                      <a:endParaRPr lang="fr-FR" sz="1200" kern="1200" dirty="0">
                        <a:solidFill>
                          <a:schemeClr val="tx1"/>
                        </a:solidFill>
                        <a:latin typeface="AR JULIAN" panose="02000000000000000000" pitchFamily="2" charset="0"/>
                        <a:ea typeface="+mn-ea"/>
                        <a:cs typeface="+mn-cs"/>
                      </a:endParaRPr>
                    </a:p>
                    <a:p>
                      <a:pPr algn="just">
                        <a:lnSpc>
                          <a:spcPts val="1500"/>
                        </a:lnSpc>
                        <a:spcAft>
                          <a:spcPts val="0"/>
                        </a:spcAft>
                      </a:pPr>
                      <a:r>
                        <a:rPr lang="fr-FR" sz="1200" kern="1200" dirty="0">
                          <a:solidFill>
                            <a:schemeClr val="tx1"/>
                          </a:solidFill>
                          <a:latin typeface="AR JULIAN" panose="02000000000000000000" pitchFamily="2" charset="0"/>
                          <a:ea typeface="+mn-ea"/>
                          <a:cs typeface="+mn-cs"/>
                        </a:rPr>
                        <a:t>  </a:t>
                      </a:r>
                    </a:p>
                  </a:txBody>
                  <a:tcPr marL="39740" marR="3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0"/>
                        </a:spcAft>
                      </a:pPr>
                      <a:r>
                        <a:rPr lang="fr-FR" sz="1200" b="1" kern="1200" dirty="0">
                          <a:solidFill>
                            <a:schemeClr val="tx1"/>
                          </a:solidFill>
                          <a:latin typeface="Copperplate Gothic Bold" panose="020E0705020206020404" pitchFamily="34" charset="0"/>
                          <a:ea typeface="+mn-ea"/>
                          <a:cs typeface="+mn-cs"/>
                        </a:rPr>
                        <a:t>LOGIQUE</a:t>
                      </a:r>
                    </a:p>
                  </a:txBody>
                  <a:tcPr marL="39740" marR="397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0"/>
                        </a:spcAft>
                      </a:pPr>
                      <a:endParaRPr lang="fr-FR" sz="1400" b="0" kern="1200" dirty="0">
                        <a:solidFill>
                          <a:schemeClr val="tx1"/>
                        </a:solidFill>
                        <a:latin typeface="Copperplate Gothic Bold" panose="020E0705020206020404" pitchFamily="34" charset="0"/>
                        <a:ea typeface="+mn-ea"/>
                        <a:cs typeface="+mn-cs"/>
                      </a:endParaRPr>
                    </a:p>
                    <a:p>
                      <a:pPr algn="ctr">
                        <a:lnSpc>
                          <a:spcPts val="1500"/>
                        </a:lnSpc>
                        <a:spcAft>
                          <a:spcPts val="0"/>
                        </a:spcAft>
                      </a:pPr>
                      <a:endParaRPr lang="fr-FR" sz="1400" b="0" kern="1200" dirty="0">
                        <a:solidFill>
                          <a:schemeClr val="tx1"/>
                        </a:solidFill>
                        <a:latin typeface="Copperplate Gothic Bold" panose="020E0705020206020404" pitchFamily="34" charset="0"/>
                        <a:ea typeface="+mn-ea"/>
                        <a:cs typeface="+mn-cs"/>
                      </a:endParaRPr>
                    </a:p>
                    <a:p>
                      <a:pPr algn="ctr">
                        <a:lnSpc>
                          <a:spcPts val="1500"/>
                        </a:lnSpc>
                        <a:spcAft>
                          <a:spcPts val="0"/>
                        </a:spcAft>
                      </a:pPr>
                      <a:r>
                        <a:rPr lang="fr-FR" sz="1400" b="0" kern="1200" dirty="0">
                          <a:solidFill>
                            <a:schemeClr val="tx1"/>
                          </a:solidFill>
                          <a:latin typeface="Copperplate Gothic Bold" panose="020E0705020206020404" pitchFamily="34" charset="0"/>
                          <a:ea typeface="+mn-ea"/>
                          <a:cs typeface="+mn-cs"/>
                        </a:rPr>
                        <a:t>Capacité à raisonner, poser des questions, résoudre des problèmes, calculer, prédire, utiliser des arguments logiques, rechercher, expérimenter, analyser, faire des hypothèses, mettre en ordre, classer, catégoriser, etc.</a:t>
                      </a:r>
                    </a:p>
                  </a:txBody>
                  <a:tcPr marL="39740" marR="3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496409">
                <a:tc>
                  <a:txBody>
                    <a:bodyPr/>
                    <a:lstStyle/>
                    <a:p>
                      <a:pPr algn="just">
                        <a:lnSpc>
                          <a:spcPts val="1500"/>
                        </a:lnSpc>
                        <a:spcAft>
                          <a:spcPts val="0"/>
                        </a:spcAft>
                      </a:pPr>
                      <a:endParaRPr lang="fr-FR" sz="1200" kern="1200" dirty="0">
                        <a:solidFill>
                          <a:schemeClr val="tx1"/>
                        </a:solidFill>
                        <a:latin typeface="AR JULIAN" panose="02000000000000000000" pitchFamily="2" charset="0"/>
                        <a:ea typeface="+mn-ea"/>
                        <a:cs typeface="+mn-cs"/>
                      </a:endParaRPr>
                    </a:p>
                  </a:txBody>
                  <a:tcPr marL="39740" marR="3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0"/>
                        </a:spcAft>
                      </a:pPr>
                      <a:r>
                        <a:rPr lang="fr-FR" sz="1200" b="1" kern="1200" dirty="0">
                          <a:solidFill>
                            <a:schemeClr val="tx1"/>
                          </a:solidFill>
                          <a:latin typeface="Copperplate Gothic Bold" panose="020E0705020206020404" pitchFamily="34" charset="0"/>
                          <a:ea typeface="+mn-ea"/>
                          <a:cs typeface="+mn-cs"/>
                        </a:rPr>
                        <a:t>SPATIALE</a:t>
                      </a:r>
                    </a:p>
                  </a:txBody>
                  <a:tcPr marL="39740" marR="397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500"/>
                        </a:lnSpc>
                        <a:spcAft>
                          <a:spcPts val="0"/>
                        </a:spcAft>
                      </a:pPr>
                      <a:endParaRPr lang="fr-FR" sz="1400" b="0" kern="1200" dirty="0">
                        <a:solidFill>
                          <a:schemeClr val="tx1"/>
                        </a:solidFill>
                        <a:latin typeface="Copperplate Gothic Bold" panose="020E0705020206020404" pitchFamily="34" charset="0"/>
                        <a:ea typeface="+mn-ea"/>
                        <a:cs typeface="+mn-cs"/>
                      </a:endParaRPr>
                    </a:p>
                    <a:p>
                      <a:pPr algn="just">
                        <a:lnSpc>
                          <a:spcPts val="1500"/>
                        </a:lnSpc>
                        <a:spcAft>
                          <a:spcPts val="0"/>
                        </a:spcAft>
                      </a:pPr>
                      <a:endParaRPr lang="fr-FR" sz="1400" b="0" kern="1200" dirty="0">
                        <a:solidFill>
                          <a:schemeClr val="tx1"/>
                        </a:solidFill>
                        <a:latin typeface="Copperplate Gothic Bold" panose="020E0705020206020404" pitchFamily="34" charset="0"/>
                        <a:ea typeface="+mn-ea"/>
                        <a:cs typeface="+mn-cs"/>
                      </a:endParaRPr>
                    </a:p>
                    <a:p>
                      <a:pPr algn="just">
                        <a:lnSpc>
                          <a:spcPts val="1500"/>
                        </a:lnSpc>
                        <a:spcAft>
                          <a:spcPts val="0"/>
                        </a:spcAft>
                      </a:pPr>
                      <a:r>
                        <a:rPr lang="fr-FR" sz="1400" b="0" kern="1200" dirty="0">
                          <a:solidFill>
                            <a:schemeClr val="tx1"/>
                          </a:solidFill>
                          <a:latin typeface="Copperplate Gothic Bold" panose="020E0705020206020404" pitchFamily="34" charset="0"/>
                          <a:ea typeface="+mn-ea"/>
                          <a:cs typeface="+mn-cs"/>
                        </a:rPr>
                        <a:t>Capacité à créer des images mentales, et à percevoir le monde visible avec précision, à dessiner (cartes, plans, peintures, diagrammes…), peindre, photographier, faire des graphiques, du design, naviguer, se déplacer, s’orienter etc. </a:t>
                      </a:r>
                    </a:p>
                  </a:txBody>
                  <a:tcPr marL="39740" marR="3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496409">
                <a:tc>
                  <a:txBody>
                    <a:bodyPr/>
                    <a:lstStyle/>
                    <a:p>
                      <a:pPr algn="just">
                        <a:lnSpc>
                          <a:spcPts val="1500"/>
                        </a:lnSpc>
                        <a:spcAft>
                          <a:spcPts val="0"/>
                        </a:spcAft>
                      </a:pPr>
                      <a:endParaRPr lang="fr-FR" sz="1200" kern="1200" dirty="0">
                        <a:solidFill>
                          <a:schemeClr val="tx1"/>
                        </a:solidFill>
                        <a:latin typeface="AR JULIAN" panose="02000000000000000000" pitchFamily="2" charset="0"/>
                        <a:ea typeface="+mn-ea"/>
                        <a:cs typeface="+mn-cs"/>
                      </a:endParaRPr>
                    </a:p>
                  </a:txBody>
                  <a:tcPr marL="39740" marR="3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0"/>
                        </a:spcAft>
                      </a:pPr>
                      <a:r>
                        <a:rPr lang="fr-FR" sz="1200" b="1" kern="1200" dirty="0">
                          <a:solidFill>
                            <a:schemeClr val="tx1"/>
                          </a:solidFill>
                          <a:latin typeface="Copperplate Gothic Bold" panose="020E0705020206020404" pitchFamily="34" charset="0"/>
                          <a:ea typeface="+mn-ea"/>
                          <a:cs typeface="+mn-cs"/>
                        </a:rPr>
                        <a:t>MUSICALE</a:t>
                      </a:r>
                    </a:p>
                  </a:txBody>
                  <a:tcPr marL="39740" marR="397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0"/>
                        </a:spcAft>
                      </a:pPr>
                      <a:endParaRPr lang="fr-FR" sz="1400" b="0" kern="1200" dirty="0">
                        <a:solidFill>
                          <a:schemeClr val="tx1"/>
                        </a:solidFill>
                        <a:latin typeface="Copperplate Gothic Bold" panose="020E0705020206020404" pitchFamily="34" charset="0"/>
                        <a:ea typeface="+mn-ea"/>
                        <a:cs typeface="+mn-cs"/>
                      </a:endParaRPr>
                    </a:p>
                    <a:p>
                      <a:pPr algn="ctr">
                        <a:lnSpc>
                          <a:spcPts val="1500"/>
                        </a:lnSpc>
                        <a:spcAft>
                          <a:spcPts val="0"/>
                        </a:spcAft>
                      </a:pPr>
                      <a:endParaRPr lang="fr-FR" sz="1400" b="0" kern="1200" dirty="0">
                        <a:solidFill>
                          <a:schemeClr val="tx1"/>
                        </a:solidFill>
                        <a:latin typeface="Copperplate Gothic Bold" panose="020E0705020206020404" pitchFamily="34" charset="0"/>
                        <a:ea typeface="+mn-ea"/>
                        <a:cs typeface="+mn-cs"/>
                      </a:endParaRPr>
                    </a:p>
                    <a:p>
                      <a:pPr algn="ctr">
                        <a:lnSpc>
                          <a:spcPts val="1500"/>
                        </a:lnSpc>
                        <a:spcAft>
                          <a:spcPts val="0"/>
                        </a:spcAft>
                      </a:pPr>
                      <a:r>
                        <a:rPr lang="fr-FR" sz="1400" b="0" kern="1200" dirty="0">
                          <a:solidFill>
                            <a:schemeClr val="tx1"/>
                          </a:solidFill>
                          <a:latin typeface="Copperplate Gothic Bold" panose="020E0705020206020404" pitchFamily="34" charset="0"/>
                          <a:ea typeface="+mn-ea"/>
                          <a:cs typeface="+mn-cs"/>
                        </a:rPr>
                        <a:t>Capacité à être sensible aux structures rythmiques et musicales, sensibilité au ton, réagir à la synchronisation et au rythme, mémoriser des chants, des mélodies, imiter une voix,  écouter et/ou jouer d’un instrument, etc.</a:t>
                      </a:r>
                    </a:p>
                  </a:txBody>
                  <a:tcPr marL="39740" marR="3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pic>
        <p:nvPicPr>
          <p:cNvPr id="1042"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395666">
            <a:off x="323528" y="1340768"/>
            <a:ext cx="1123950" cy="75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429" y="2562225"/>
            <a:ext cx="981075" cy="86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4"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153" y="4149080"/>
            <a:ext cx="1028700" cy="790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6" name="Picture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028" y="5589240"/>
            <a:ext cx="742950" cy="85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Image 2">
            <a:extLst>
              <a:ext uri="{FF2B5EF4-FFF2-40B4-BE49-F238E27FC236}">
                <a16:creationId xmlns:a16="http://schemas.microsoft.com/office/drawing/2014/main" id="{E75069D4-B269-4C05-BEA0-99D162D8D6D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514028" y="476672"/>
            <a:ext cx="742950" cy="628799"/>
          </a:xfrm>
          <a:prstGeom prst="rect">
            <a:avLst/>
          </a:prstGeom>
        </p:spPr>
      </p:pic>
    </p:spTree>
    <p:extLst>
      <p:ext uri="{BB962C8B-B14F-4D97-AF65-F5344CB8AC3E}">
        <p14:creationId xmlns:p14="http://schemas.microsoft.com/office/powerpoint/2010/main" val="2658558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4"/>
          <p:cNvGraphicFramePr>
            <a:graphicFrameLocks/>
          </p:cNvGraphicFramePr>
          <p:nvPr>
            <p:extLst>
              <p:ext uri="{D42A27DB-BD31-4B8C-83A1-F6EECF244321}">
                <p14:modId xmlns:p14="http://schemas.microsoft.com/office/powerpoint/2010/main" val="3094835580"/>
              </p:ext>
            </p:extLst>
          </p:nvPr>
        </p:nvGraphicFramePr>
        <p:xfrm>
          <a:off x="251520" y="296652"/>
          <a:ext cx="8640960" cy="6413304"/>
        </p:xfrm>
        <a:graphic>
          <a:graphicData uri="http://schemas.openxmlformats.org/drawingml/2006/table">
            <a:tbl>
              <a:tblPr firstRow="1" firstCol="1" bandRow="1"/>
              <a:tblGrid>
                <a:gridCol w="1296144">
                  <a:extLst>
                    <a:ext uri="{9D8B030D-6E8A-4147-A177-3AD203B41FA5}">
                      <a16:colId xmlns:a16="http://schemas.microsoft.com/office/drawing/2014/main" val="20000"/>
                    </a:ext>
                  </a:extLst>
                </a:gridCol>
                <a:gridCol w="2041240">
                  <a:extLst>
                    <a:ext uri="{9D8B030D-6E8A-4147-A177-3AD203B41FA5}">
                      <a16:colId xmlns:a16="http://schemas.microsoft.com/office/drawing/2014/main" val="20001"/>
                    </a:ext>
                  </a:extLst>
                </a:gridCol>
                <a:gridCol w="5303576">
                  <a:extLst>
                    <a:ext uri="{9D8B030D-6E8A-4147-A177-3AD203B41FA5}">
                      <a16:colId xmlns:a16="http://schemas.microsoft.com/office/drawing/2014/main" val="20002"/>
                    </a:ext>
                  </a:extLst>
                </a:gridCol>
              </a:tblGrid>
              <a:tr h="888804">
                <a:tc>
                  <a:txBody>
                    <a:bodyPr/>
                    <a:lstStyle/>
                    <a:p>
                      <a:pPr algn="ctr">
                        <a:lnSpc>
                          <a:spcPts val="1500"/>
                        </a:lnSpc>
                        <a:spcAft>
                          <a:spcPts val="0"/>
                        </a:spcAft>
                      </a:pPr>
                      <a:r>
                        <a:rPr lang="fr-FR" sz="1800" kern="1200" dirty="0">
                          <a:solidFill>
                            <a:schemeClr val="tx1"/>
                          </a:solidFill>
                          <a:latin typeface="AR JULIAN" panose="02000000000000000000" pitchFamily="2" charset="0"/>
                          <a:ea typeface="+mn-ea"/>
                          <a:cs typeface="+mn-cs"/>
                        </a:rPr>
                        <a:t> </a:t>
                      </a:r>
                    </a:p>
                  </a:txBody>
                  <a:tcPr marL="39740" marR="397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0"/>
                        </a:spcAft>
                      </a:pPr>
                      <a:r>
                        <a:rPr lang="fr-FR" sz="1200" b="1" kern="1200" dirty="0">
                          <a:solidFill>
                            <a:schemeClr val="tx1"/>
                          </a:solidFill>
                          <a:latin typeface="Copperplate Gothic Bold" panose="020E0705020206020404" pitchFamily="34" charset="0"/>
                          <a:ea typeface="+mn-ea"/>
                          <a:cs typeface="+mn-cs"/>
                        </a:rPr>
                        <a:t>INTELLIGENCE</a:t>
                      </a:r>
                      <a:r>
                        <a:rPr lang="fr-FR" sz="1200" b="0" kern="1200" dirty="0">
                          <a:solidFill>
                            <a:schemeClr val="tx1"/>
                          </a:solidFill>
                          <a:latin typeface="Copperplate Gothic Bold" panose="020E0705020206020404" pitchFamily="34" charset="0"/>
                          <a:ea typeface="+mn-ea"/>
                          <a:cs typeface="+mn-cs"/>
                        </a:rPr>
                        <a:t>S</a:t>
                      </a:r>
                    </a:p>
                  </a:txBody>
                  <a:tcPr marL="39740" marR="397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0"/>
                        </a:spcAft>
                      </a:pPr>
                      <a:r>
                        <a:rPr lang="fr-FR" sz="1200" b="1" kern="1200" dirty="0">
                          <a:solidFill>
                            <a:schemeClr val="tx1"/>
                          </a:solidFill>
                          <a:latin typeface="Copperplate Gothic Bold" panose="020E0705020206020404" pitchFamily="34" charset="0"/>
                          <a:ea typeface="+mn-ea"/>
                          <a:cs typeface="+mn-cs"/>
                        </a:rPr>
                        <a:t>FORCES ET PREFERENCES</a:t>
                      </a:r>
                    </a:p>
                  </a:txBody>
                  <a:tcPr marL="39740" marR="397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307066">
                <a:tc>
                  <a:txBody>
                    <a:bodyPr/>
                    <a:lstStyle/>
                    <a:p>
                      <a:pPr algn="just">
                        <a:lnSpc>
                          <a:spcPts val="1500"/>
                        </a:lnSpc>
                        <a:spcAft>
                          <a:spcPts val="0"/>
                        </a:spcAft>
                      </a:pPr>
                      <a:endParaRPr lang="fr-FR" sz="1400" kern="1200" dirty="0">
                        <a:solidFill>
                          <a:schemeClr val="tx1"/>
                        </a:solidFill>
                        <a:latin typeface="AR JULIAN" panose="02000000000000000000" pitchFamily="2" charset="0"/>
                        <a:ea typeface="+mn-ea"/>
                        <a:cs typeface="+mn-cs"/>
                      </a:endParaRPr>
                    </a:p>
                    <a:p>
                      <a:pPr algn="just">
                        <a:lnSpc>
                          <a:spcPts val="1500"/>
                        </a:lnSpc>
                        <a:spcAft>
                          <a:spcPts val="0"/>
                        </a:spcAft>
                      </a:pPr>
                      <a:r>
                        <a:rPr lang="fr-FR" sz="1400" kern="1200" dirty="0">
                          <a:solidFill>
                            <a:schemeClr val="tx1"/>
                          </a:solidFill>
                          <a:latin typeface="AR JULIAN" panose="02000000000000000000" pitchFamily="2" charset="0"/>
                          <a:ea typeface="+mn-ea"/>
                          <a:cs typeface="+mn-cs"/>
                        </a:rPr>
                        <a:t>  </a:t>
                      </a:r>
                    </a:p>
                  </a:txBody>
                  <a:tcPr marL="39740" marR="3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0"/>
                        </a:spcAft>
                      </a:pPr>
                      <a:r>
                        <a:rPr lang="fr-FR" sz="1400" b="1" kern="1200" dirty="0">
                          <a:solidFill>
                            <a:schemeClr val="tx1"/>
                          </a:solidFill>
                          <a:latin typeface="Copperplate Gothic Bold" panose="020E0705020206020404" pitchFamily="34" charset="0"/>
                          <a:ea typeface="+mn-ea"/>
                          <a:cs typeface="+mn-cs"/>
                        </a:rPr>
                        <a:t>CORPORELLE</a:t>
                      </a:r>
                    </a:p>
                  </a:txBody>
                  <a:tcPr marL="39740" marR="397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endParaRPr lang="fr-FR" sz="1400" b="0" kern="1200" dirty="0">
                        <a:solidFill>
                          <a:schemeClr val="tx1"/>
                        </a:solidFill>
                        <a:latin typeface="Copperplate Gothic Bold" panose="020E0705020206020404" pitchFamily="34" charset="0"/>
                        <a:ea typeface="+mn-ea"/>
                        <a:cs typeface="+mn-cs"/>
                      </a:endParaRPr>
                    </a:p>
                    <a:p>
                      <a:pPr marL="0" marR="0" lvl="0" indent="0" algn="ctr" defTabSz="914400" rtl="0" eaLnBrk="1" fontAlgn="auto" latinLnBrk="0" hangingPunct="1">
                        <a:lnSpc>
                          <a:spcPts val="1500"/>
                        </a:lnSpc>
                        <a:spcBef>
                          <a:spcPts val="0"/>
                        </a:spcBef>
                        <a:spcAft>
                          <a:spcPts val="0"/>
                        </a:spcAft>
                        <a:buClrTx/>
                        <a:buSzTx/>
                        <a:buFontTx/>
                        <a:buNone/>
                        <a:tabLst/>
                        <a:defRPr/>
                      </a:pPr>
                      <a:endParaRPr lang="fr-FR" sz="1400" b="0" kern="1200" dirty="0">
                        <a:solidFill>
                          <a:schemeClr val="tx1"/>
                        </a:solidFill>
                        <a:latin typeface="Copperplate Gothic Bold" panose="020E0705020206020404" pitchFamily="34" charset="0"/>
                        <a:ea typeface="+mn-ea"/>
                        <a:cs typeface="+mn-cs"/>
                      </a:endParaRPr>
                    </a:p>
                    <a:p>
                      <a:pPr marL="0" marR="0" lvl="0" indent="0" algn="ctr" defTabSz="914400" rtl="0" eaLnBrk="1" fontAlgn="auto" latinLnBrk="0" hangingPunct="1">
                        <a:lnSpc>
                          <a:spcPts val="1500"/>
                        </a:lnSpc>
                        <a:spcBef>
                          <a:spcPts val="0"/>
                        </a:spcBef>
                        <a:spcAft>
                          <a:spcPts val="0"/>
                        </a:spcAft>
                        <a:buClrTx/>
                        <a:buSzTx/>
                        <a:buFontTx/>
                        <a:buNone/>
                        <a:tabLst/>
                        <a:defRPr/>
                      </a:pPr>
                      <a:r>
                        <a:rPr lang="fr-FR" sz="1400" b="0" kern="1200" dirty="0">
                          <a:solidFill>
                            <a:schemeClr val="tx1"/>
                          </a:solidFill>
                          <a:latin typeface="Copperplate Gothic Bold" panose="020E0705020206020404" pitchFamily="34" charset="0"/>
                          <a:ea typeface="+mn-ea"/>
                          <a:cs typeface="+mn-cs"/>
                        </a:rPr>
                        <a:t>Capacité à utiliser son corps, à s’exprimer à travers le mouvement, à être habile, sportif, mimer, jouer la comédie, apprendre en faisant, danser, manipuler des objets, fabriquer, réparer des choses, etc.</a:t>
                      </a:r>
                    </a:p>
                    <a:p>
                      <a:pPr algn="just">
                        <a:lnSpc>
                          <a:spcPts val="1500"/>
                        </a:lnSpc>
                        <a:spcAft>
                          <a:spcPts val="0"/>
                        </a:spcAft>
                      </a:pPr>
                      <a:endParaRPr lang="fr-FR" sz="1400" b="0" kern="1200" dirty="0">
                        <a:solidFill>
                          <a:schemeClr val="tx1"/>
                        </a:solidFill>
                        <a:latin typeface="Copperplate Gothic Bold" panose="020E0705020206020404" pitchFamily="34" charset="0"/>
                        <a:ea typeface="+mn-ea"/>
                        <a:cs typeface="+mn-cs"/>
                      </a:endParaRPr>
                    </a:p>
                  </a:txBody>
                  <a:tcPr marL="39740" marR="3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96518">
                <a:tc>
                  <a:txBody>
                    <a:bodyPr/>
                    <a:lstStyle/>
                    <a:p>
                      <a:pPr algn="just">
                        <a:lnSpc>
                          <a:spcPts val="1500"/>
                        </a:lnSpc>
                        <a:spcAft>
                          <a:spcPts val="0"/>
                        </a:spcAft>
                      </a:pPr>
                      <a:r>
                        <a:rPr lang="fr-FR" sz="1400" kern="1200" dirty="0">
                          <a:solidFill>
                            <a:schemeClr val="tx1"/>
                          </a:solidFill>
                          <a:latin typeface="AR JULIAN" panose="02000000000000000000" pitchFamily="2" charset="0"/>
                          <a:ea typeface="+mn-ea"/>
                          <a:cs typeface="+mn-cs"/>
                        </a:rPr>
                        <a:t> </a:t>
                      </a:r>
                    </a:p>
                  </a:txBody>
                  <a:tcPr marL="39740" marR="3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0"/>
                        </a:spcAft>
                      </a:pPr>
                      <a:r>
                        <a:rPr lang="fr-FR" sz="1200" b="1" kern="1200" dirty="0">
                          <a:solidFill>
                            <a:schemeClr val="tx1"/>
                          </a:solidFill>
                          <a:latin typeface="Copperplate Gothic Bold" panose="020E0705020206020404" pitchFamily="34" charset="0"/>
                          <a:ea typeface="+mn-ea"/>
                          <a:cs typeface="+mn-cs"/>
                        </a:rPr>
                        <a:t>INTERPERSONNELLE</a:t>
                      </a:r>
                    </a:p>
                  </a:txBody>
                  <a:tcPr marL="39740" marR="397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500"/>
                        </a:lnSpc>
                        <a:spcAft>
                          <a:spcPts val="0"/>
                        </a:spcAft>
                      </a:pPr>
                      <a:endParaRPr lang="fr-FR" sz="1400" b="0" kern="1200" dirty="0">
                        <a:solidFill>
                          <a:schemeClr val="tx1"/>
                        </a:solidFill>
                        <a:latin typeface="Copperplate Gothic Bold" panose="020E0705020206020404" pitchFamily="34" charset="0"/>
                        <a:ea typeface="+mn-ea"/>
                        <a:cs typeface="+mn-cs"/>
                      </a:endParaRPr>
                    </a:p>
                    <a:p>
                      <a:pPr algn="ctr">
                        <a:lnSpc>
                          <a:spcPts val="1500"/>
                        </a:lnSpc>
                        <a:spcAft>
                          <a:spcPts val="0"/>
                        </a:spcAft>
                      </a:pPr>
                      <a:r>
                        <a:rPr lang="fr-FR" sz="1400" b="0" kern="1200" dirty="0">
                          <a:solidFill>
                            <a:schemeClr val="tx1"/>
                          </a:solidFill>
                          <a:latin typeface="Copperplate Gothic Bold" panose="020E0705020206020404" pitchFamily="34" charset="0"/>
                          <a:ea typeface="+mn-ea"/>
                          <a:cs typeface="+mn-cs"/>
                        </a:rPr>
                        <a:t>Capacité entrer en relation avec les autres, comprendre la motivation et le comportement humain, interagir avec les autres, coopérer, exercer du leadership, organiser et manager les autres, faire de la médiation, avoir de l’empathie et de la sensibilité aux autres, etc. </a:t>
                      </a:r>
                    </a:p>
                  </a:txBody>
                  <a:tcPr marL="39740" marR="3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336911">
                <a:tc>
                  <a:txBody>
                    <a:bodyPr/>
                    <a:lstStyle/>
                    <a:p>
                      <a:pPr algn="just">
                        <a:lnSpc>
                          <a:spcPts val="1500"/>
                        </a:lnSpc>
                        <a:spcAft>
                          <a:spcPts val="0"/>
                        </a:spcAft>
                      </a:pPr>
                      <a:endParaRPr lang="fr-FR" sz="1400" kern="1200" dirty="0">
                        <a:solidFill>
                          <a:schemeClr val="tx1"/>
                        </a:solidFill>
                        <a:latin typeface="AR JULIAN" panose="02000000000000000000" pitchFamily="2" charset="0"/>
                        <a:ea typeface="+mn-ea"/>
                        <a:cs typeface="+mn-cs"/>
                      </a:endParaRPr>
                    </a:p>
                  </a:txBody>
                  <a:tcPr marL="39740" marR="3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0"/>
                        </a:spcAft>
                      </a:pPr>
                      <a:r>
                        <a:rPr lang="fr-FR" sz="1200" b="1" kern="1200" dirty="0">
                          <a:solidFill>
                            <a:schemeClr val="tx1"/>
                          </a:solidFill>
                          <a:latin typeface="Copperplate Gothic Bold" panose="020E0705020206020404" pitchFamily="34" charset="0"/>
                          <a:ea typeface="+mn-ea"/>
                          <a:cs typeface="+mn-cs"/>
                        </a:rPr>
                        <a:t>INTRAPERSONNELLE</a:t>
                      </a:r>
                    </a:p>
                    <a:p>
                      <a:pPr algn="ctr">
                        <a:lnSpc>
                          <a:spcPts val="1500"/>
                        </a:lnSpc>
                        <a:spcAft>
                          <a:spcPts val="0"/>
                        </a:spcAft>
                      </a:pPr>
                      <a:r>
                        <a:rPr lang="fr-FR" sz="1200" kern="1200" dirty="0">
                          <a:solidFill>
                            <a:schemeClr val="tx1"/>
                          </a:solidFill>
                          <a:latin typeface="Copperplate Gothic Bold" panose="020E0705020206020404" pitchFamily="34" charset="0"/>
                          <a:ea typeface="+mn-ea"/>
                          <a:cs typeface="+mn-cs"/>
                        </a:rPr>
                        <a:t> </a:t>
                      </a:r>
                    </a:p>
                  </a:txBody>
                  <a:tcPr marL="39740" marR="397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500"/>
                        </a:lnSpc>
                        <a:spcAft>
                          <a:spcPts val="0"/>
                        </a:spcAft>
                      </a:pPr>
                      <a:endParaRPr lang="fr-FR" sz="1400" b="0" kern="1200" dirty="0">
                        <a:solidFill>
                          <a:schemeClr val="tx1"/>
                        </a:solidFill>
                        <a:latin typeface="Copperplate Gothic Bold" panose="020E0705020206020404" pitchFamily="34" charset="0"/>
                        <a:ea typeface="+mn-ea"/>
                        <a:cs typeface="+mn-cs"/>
                      </a:endParaRPr>
                    </a:p>
                    <a:p>
                      <a:pPr algn="ctr">
                        <a:lnSpc>
                          <a:spcPts val="1500"/>
                        </a:lnSpc>
                        <a:spcAft>
                          <a:spcPts val="0"/>
                        </a:spcAft>
                      </a:pPr>
                      <a:r>
                        <a:rPr lang="fr-FR" sz="1400" b="0" kern="1200" dirty="0">
                          <a:solidFill>
                            <a:schemeClr val="tx1"/>
                          </a:solidFill>
                          <a:latin typeface="Copperplate Gothic Bold" panose="020E0705020206020404" pitchFamily="34" charset="0"/>
                          <a:ea typeface="+mn-ea"/>
                          <a:cs typeface="+mn-cs"/>
                        </a:rPr>
                        <a:t>Capacité à avoir une bonne connaissance de soi-même, conscience de soi, à se définir des objectifs personnels, à s’auto-discipliner, à réfléchir, analyser ses apprentissages, ses sentiments, identifier ses forces et faiblesses/aspects à améliorer, utiliser son expérience pour comprendre et expliquer, etc.</a:t>
                      </a:r>
                    </a:p>
                  </a:txBody>
                  <a:tcPr marL="39740" marR="3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072675">
                <a:tc>
                  <a:txBody>
                    <a:bodyPr/>
                    <a:lstStyle/>
                    <a:p>
                      <a:pPr algn="just">
                        <a:lnSpc>
                          <a:spcPts val="1500"/>
                        </a:lnSpc>
                        <a:spcAft>
                          <a:spcPts val="0"/>
                        </a:spcAft>
                      </a:pPr>
                      <a:endParaRPr lang="fr-FR" sz="1400" kern="1200" dirty="0">
                        <a:solidFill>
                          <a:schemeClr val="tx1"/>
                        </a:solidFill>
                        <a:latin typeface="AR JULIAN" panose="02000000000000000000" pitchFamily="2" charset="0"/>
                        <a:ea typeface="+mn-ea"/>
                        <a:cs typeface="+mn-cs"/>
                      </a:endParaRPr>
                    </a:p>
                  </a:txBody>
                  <a:tcPr marL="39740" marR="3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0"/>
                        </a:spcAft>
                      </a:pPr>
                      <a:r>
                        <a:rPr lang="fr-FR" sz="1200" b="1" kern="1200" dirty="0">
                          <a:solidFill>
                            <a:schemeClr val="tx1"/>
                          </a:solidFill>
                          <a:latin typeface="Copperplate Gothic Bold" panose="020E0705020206020404" pitchFamily="34" charset="0"/>
                          <a:ea typeface="+mn-ea"/>
                          <a:cs typeface="+mn-cs"/>
                        </a:rPr>
                        <a:t>NATURALISTE</a:t>
                      </a:r>
                    </a:p>
                    <a:p>
                      <a:pPr algn="ctr">
                        <a:lnSpc>
                          <a:spcPts val="1500"/>
                        </a:lnSpc>
                        <a:spcAft>
                          <a:spcPts val="0"/>
                        </a:spcAft>
                      </a:pPr>
                      <a:r>
                        <a:rPr lang="fr-FR" sz="1400" kern="1200" dirty="0">
                          <a:solidFill>
                            <a:schemeClr val="tx1"/>
                          </a:solidFill>
                          <a:latin typeface="AR JULIAN" panose="02000000000000000000" pitchFamily="2" charset="0"/>
                          <a:ea typeface="+mn-ea"/>
                          <a:cs typeface="+mn-cs"/>
                        </a:rPr>
                        <a:t> </a:t>
                      </a:r>
                    </a:p>
                  </a:txBody>
                  <a:tcPr marL="39740" marR="397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0"/>
                        </a:spcAft>
                      </a:pPr>
                      <a:endParaRPr lang="fr-FR" sz="1400" b="0" kern="1200" dirty="0">
                        <a:solidFill>
                          <a:schemeClr val="tx1"/>
                        </a:solidFill>
                        <a:latin typeface="Copperplate Gothic Bold" panose="020E0705020206020404" pitchFamily="34" charset="0"/>
                        <a:ea typeface="+mn-ea"/>
                        <a:cs typeface="+mn-cs"/>
                      </a:endParaRPr>
                    </a:p>
                    <a:p>
                      <a:pPr algn="ctr">
                        <a:lnSpc>
                          <a:spcPts val="1500"/>
                        </a:lnSpc>
                        <a:spcAft>
                          <a:spcPts val="0"/>
                        </a:spcAft>
                      </a:pPr>
                      <a:r>
                        <a:rPr lang="fr-FR" sz="1400" b="0" kern="1200" dirty="0">
                          <a:solidFill>
                            <a:schemeClr val="tx1"/>
                          </a:solidFill>
                          <a:latin typeface="Copperplate Gothic Bold" panose="020E0705020206020404" pitchFamily="34" charset="0"/>
                          <a:ea typeface="+mn-ea"/>
                          <a:cs typeface="+mn-cs"/>
                        </a:rPr>
                        <a:t>Capacité à reconnaître et classer, à identifier les formes et structures de la nature, (animaux, végétaux, roches, phénomènes naturels,…), à en prendre soin, et dresser les animaux, jardiner, explorer la terre, l’espace, etc… </a:t>
                      </a:r>
                    </a:p>
                  </a:txBody>
                  <a:tcPr marL="39740" marR="3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784" y="1378287"/>
            <a:ext cx="864096" cy="953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343" y="2790055"/>
            <a:ext cx="11049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432146">
            <a:off x="654097" y="4249110"/>
            <a:ext cx="511209"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6519" y="5742198"/>
            <a:ext cx="1190625" cy="81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Image 2">
            <a:extLst>
              <a:ext uri="{FF2B5EF4-FFF2-40B4-BE49-F238E27FC236}">
                <a16:creationId xmlns:a16="http://schemas.microsoft.com/office/drawing/2014/main" id="{177683E3-507F-4368-844E-C7E3B1B41E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501379" y="329320"/>
            <a:ext cx="816644" cy="816644"/>
          </a:xfrm>
          <a:prstGeom prst="rect">
            <a:avLst/>
          </a:prstGeom>
        </p:spPr>
      </p:pic>
    </p:spTree>
    <p:extLst>
      <p:ext uri="{BB962C8B-B14F-4D97-AF65-F5344CB8AC3E}">
        <p14:creationId xmlns:p14="http://schemas.microsoft.com/office/powerpoint/2010/main" val="3259221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00" y="-1"/>
            <a:ext cx="9052153"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2339752" y="683236"/>
            <a:ext cx="7020271" cy="584775"/>
          </a:xfrm>
          <a:prstGeom prst="rect">
            <a:avLst/>
          </a:prstGeom>
          <a:noFill/>
        </p:spPr>
        <p:txBody>
          <a:bodyPr wrap="square" rtlCol="0">
            <a:spAutoFit/>
          </a:bodyPr>
          <a:lstStyle/>
          <a:p>
            <a:pPr algn="ctr"/>
            <a:r>
              <a:rPr lang="fr-FR" sz="3200" b="1" dirty="0">
                <a:latin typeface="Chiller" panose="04020404031007020602" pitchFamily="82" charset="0"/>
              </a:rPr>
              <a:t>   </a:t>
            </a:r>
            <a:r>
              <a:rPr lang="fr-FR" sz="3200" dirty="0">
                <a:latin typeface="Chiller" panose="04020404031007020602" pitchFamily="82" charset="0"/>
              </a:rPr>
              <a:t>Quels sont les verbes qui te donnent de l‘énergie?</a:t>
            </a:r>
          </a:p>
        </p:txBody>
      </p:sp>
      <p:sp>
        <p:nvSpPr>
          <p:cNvPr id="5" name="Rectangle 4"/>
          <p:cNvSpPr/>
          <p:nvPr/>
        </p:nvSpPr>
        <p:spPr>
          <a:xfrm>
            <a:off x="3179605" y="191384"/>
            <a:ext cx="2845652" cy="646331"/>
          </a:xfrm>
          <a:prstGeom prst="rect">
            <a:avLst/>
          </a:prstGeom>
          <a:noFill/>
        </p:spPr>
        <p:txBody>
          <a:bodyPr wrap="none" rtlCol="0">
            <a:spAutoFit/>
          </a:bodyPr>
          <a:lstStyle/>
          <a:p>
            <a:pPr algn="ctr"/>
            <a:r>
              <a:rPr lang="fr-FR" sz="3600" b="1" u="sng" dirty="0">
                <a:latin typeface="Chiller" panose="04020404031007020602" pitchFamily="82" charset="0"/>
              </a:rPr>
              <a:t>Deuxième Escale  </a:t>
            </a:r>
            <a:r>
              <a:rPr lang="fr-FR" sz="2400" u="sng" dirty="0">
                <a:latin typeface="Copperplate Gothic Bold" panose="020E0705020206020404" pitchFamily="34" charset="0"/>
              </a:rPr>
              <a:t>: </a:t>
            </a:r>
          </a:p>
        </p:txBody>
      </p:sp>
    </p:spTree>
    <p:extLst>
      <p:ext uri="{BB962C8B-B14F-4D97-AF65-F5344CB8AC3E}">
        <p14:creationId xmlns:p14="http://schemas.microsoft.com/office/powerpoint/2010/main" val="2802085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5194" y="260648"/>
            <a:ext cx="7613608" cy="504056"/>
          </a:xfrm>
        </p:spPr>
        <p:txBody>
          <a:bodyPr>
            <a:noAutofit/>
          </a:bodyPr>
          <a:lstStyle/>
          <a:p>
            <a:r>
              <a:rPr lang="fr-FR" sz="1600" b="1" u="sng" dirty="0">
                <a:latin typeface="Copperplate Gothic Bold" panose="020E0705020206020404" pitchFamily="34" charset="0"/>
              </a:rPr>
              <a:t>Quels sont les verbes qui te donnent de l‘énergie?</a:t>
            </a:r>
          </a:p>
        </p:txBody>
      </p:sp>
      <p:sp>
        <p:nvSpPr>
          <p:cNvPr id="3" name="Espace réservé du contenu 2"/>
          <p:cNvSpPr>
            <a:spLocks noGrp="1"/>
          </p:cNvSpPr>
          <p:nvPr>
            <p:ph idx="1"/>
          </p:nvPr>
        </p:nvSpPr>
        <p:spPr>
          <a:xfrm>
            <a:off x="107504" y="1825114"/>
            <a:ext cx="9505055" cy="925252"/>
          </a:xfrm>
        </p:spPr>
        <p:txBody>
          <a:bodyPr>
            <a:noAutofit/>
          </a:bodyPr>
          <a:lstStyle/>
          <a:p>
            <a:pPr marL="0" indent="0">
              <a:buNone/>
            </a:pPr>
            <a:r>
              <a:rPr lang="fr-FR" sz="1600" dirty="0">
                <a:latin typeface="Copperplate Gothic Bold" panose="020E0705020206020404" pitchFamily="34" charset="0"/>
              </a:rPr>
              <a:t>                    1 - </a:t>
            </a:r>
            <a:r>
              <a:rPr lang="fr-FR" sz="1600" u="sng" dirty="0">
                <a:latin typeface="Copperplate Gothic Bold" panose="020E0705020206020404" pitchFamily="34" charset="0"/>
              </a:rPr>
              <a:t>Quels sont les verbes qui te ressemblent ?</a:t>
            </a:r>
          </a:p>
          <a:p>
            <a:pPr marL="0" indent="0">
              <a:buNone/>
            </a:pPr>
            <a:r>
              <a:rPr lang="fr-FR" sz="1600" dirty="0">
                <a:latin typeface="Copperplate Gothic Bold" panose="020E0705020206020404" pitchFamily="34" charset="0"/>
              </a:rPr>
              <a:t> Sans réfléchir,  entoure  les 3 verbes qui t’attirent, qui te correspondent,  selon ton intuition, ton ressenti intérieur (se limiter à 3 si possible).</a:t>
            </a:r>
          </a:p>
          <a:p>
            <a:endParaRPr lang="fr-FR" sz="1400" dirty="0">
              <a:latin typeface="Copperplate Gothic Bold" panose="020E0705020206020404" pitchFamily="34"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5160" y="3284984"/>
            <a:ext cx="6984775" cy="2351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Espace réservé du contenu 2"/>
          <p:cNvSpPr txBox="1">
            <a:spLocks/>
          </p:cNvSpPr>
          <p:nvPr/>
        </p:nvSpPr>
        <p:spPr>
          <a:xfrm>
            <a:off x="844605" y="5877272"/>
            <a:ext cx="7454787" cy="54006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fr-FR" sz="1600" dirty="0">
                <a:latin typeface="Copperplate Gothic Bold" panose="020E0705020206020404" pitchFamily="34" charset="0"/>
              </a:rPr>
              <a:t>Si tu penses les avoir trouvé, vas les noter dans ton Carnet de Bord.</a:t>
            </a:r>
          </a:p>
          <a:p>
            <a:pPr marL="0" indent="0">
              <a:buFont typeface="Arial" pitchFamily="34" charset="0"/>
              <a:buNone/>
            </a:pPr>
            <a:r>
              <a:rPr lang="fr-FR" sz="1400" dirty="0">
                <a:latin typeface="Copperplate Gothic Bold" panose="020E0705020206020404" pitchFamily="34" charset="0"/>
              </a:rPr>
              <a:t>	</a:t>
            </a:r>
          </a:p>
        </p:txBody>
      </p:sp>
      <p:sp>
        <p:nvSpPr>
          <p:cNvPr id="6" name="Espace réservé du contenu 2"/>
          <p:cNvSpPr txBox="1">
            <a:spLocks/>
          </p:cNvSpPr>
          <p:nvPr/>
        </p:nvSpPr>
        <p:spPr>
          <a:xfrm>
            <a:off x="431170" y="911704"/>
            <a:ext cx="8191888" cy="62208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1600" dirty="0">
                <a:latin typeface="Copperplate Gothic Bold" panose="020E0705020206020404" pitchFamily="34" charset="0"/>
              </a:rPr>
              <a:t>   Nous sommes tous complémentaires, mais dans quelle énergie, tu te situes: celle des constructeurs, des chercheurs, des trouveurs, des créatifs, des soignants, des enseignants…</a:t>
            </a:r>
          </a:p>
          <a:p>
            <a:endParaRPr lang="fr-FR" sz="1400" dirty="0">
              <a:latin typeface="Copperplate Gothic Bold" panose="020E0705020206020404" pitchFamily="34" charset="0"/>
            </a:endParaRPr>
          </a:p>
        </p:txBody>
      </p:sp>
      <p:sp>
        <p:nvSpPr>
          <p:cNvPr id="4" name="Ellipse 3"/>
          <p:cNvSpPr/>
          <p:nvPr/>
        </p:nvSpPr>
        <p:spPr>
          <a:xfrm>
            <a:off x="3203848" y="2107720"/>
            <a:ext cx="1440160"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1219382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556792"/>
            <a:ext cx="6257925" cy="501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338082" y="40046"/>
            <a:ext cx="6323491" cy="1723549"/>
          </a:xfrm>
          <a:prstGeom prst="rect">
            <a:avLst/>
          </a:prstGeom>
        </p:spPr>
        <p:txBody>
          <a:bodyPr wrap="square">
            <a:spAutoFit/>
          </a:bodyPr>
          <a:lstStyle/>
          <a:p>
            <a:pPr algn="ctr"/>
            <a:r>
              <a:rPr lang="fr-FR" sz="1600" b="1" u="sng" dirty="0">
                <a:latin typeface="Copperplate Gothic Bold" panose="020E0705020206020404" pitchFamily="34" charset="0"/>
              </a:rPr>
              <a:t>Tu pourras aussi rajouter des verbes d’action </a:t>
            </a:r>
          </a:p>
          <a:p>
            <a:pPr algn="ctr"/>
            <a:endParaRPr lang="fr-FR" b="1" dirty="0">
              <a:latin typeface="Copperplate Gothic Bold" panose="020E0705020206020404" pitchFamily="34" charset="0"/>
            </a:endParaRPr>
          </a:p>
          <a:p>
            <a:pPr algn="ctr"/>
            <a:r>
              <a:rPr lang="fr-FR" sz="1400" dirty="0">
                <a:latin typeface="Copperplate Gothic Bold" panose="020E0705020206020404" pitchFamily="34" charset="0"/>
              </a:rPr>
              <a:t>On les retrouve souvent dans les CV et lettre de motivation</a:t>
            </a:r>
          </a:p>
          <a:p>
            <a:pPr marL="285750" indent="-285750">
              <a:buFontTx/>
              <a:buChar char="-"/>
            </a:pPr>
            <a:r>
              <a:rPr lang="fr-FR" sz="1400" dirty="0">
                <a:latin typeface="Copperplate Gothic Bold" panose="020E0705020206020404" pitchFamily="34" charset="0"/>
              </a:rPr>
              <a:t>Entoure   autant de verbes que tu veux lorsqu’il te parlent, te correspondent  et vas les rajouter dans ton Carnet de Bord</a:t>
            </a:r>
          </a:p>
          <a:p>
            <a:endParaRPr lang="fr-FR" sz="1400" dirty="0">
              <a:latin typeface="Copperplate Gothic Bold" panose="020E0705020206020404" pitchFamily="34" charset="0"/>
            </a:endParaRPr>
          </a:p>
        </p:txBody>
      </p:sp>
      <p:sp>
        <p:nvSpPr>
          <p:cNvPr id="2" name="Ellipse 1"/>
          <p:cNvSpPr/>
          <p:nvPr/>
        </p:nvSpPr>
        <p:spPr>
          <a:xfrm>
            <a:off x="2627784" y="750775"/>
            <a:ext cx="1800365" cy="30208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Tree>
    <p:extLst>
      <p:ext uri="{BB962C8B-B14F-4D97-AF65-F5344CB8AC3E}">
        <p14:creationId xmlns:p14="http://schemas.microsoft.com/office/powerpoint/2010/main" val="400674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052153"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5265187" y="667620"/>
            <a:ext cx="3100529" cy="1077218"/>
          </a:xfrm>
          <a:prstGeom prst="rect">
            <a:avLst/>
          </a:prstGeom>
          <a:noFill/>
        </p:spPr>
        <p:txBody>
          <a:bodyPr wrap="none" rtlCol="0">
            <a:spAutoFit/>
          </a:bodyPr>
          <a:lstStyle/>
          <a:p>
            <a:pPr algn="ctr"/>
            <a:r>
              <a:rPr lang="fr-FR" sz="3200" dirty="0">
                <a:latin typeface="Chiller" panose="04020404031007020602" pitchFamily="82" charset="0"/>
              </a:rPr>
              <a:t>Tes compétences douces</a:t>
            </a:r>
          </a:p>
          <a:p>
            <a:pPr algn="ctr"/>
            <a:r>
              <a:rPr lang="fr-FR" sz="3200" dirty="0">
                <a:latin typeface="Chiller" panose="04020404031007020602" pitchFamily="82" charset="0"/>
              </a:rPr>
              <a:t>(Savoirs être)</a:t>
            </a:r>
          </a:p>
        </p:txBody>
      </p:sp>
      <p:sp>
        <p:nvSpPr>
          <p:cNvPr id="5" name="Rectangle 4"/>
          <p:cNvSpPr/>
          <p:nvPr/>
        </p:nvSpPr>
        <p:spPr>
          <a:xfrm>
            <a:off x="3136913" y="188640"/>
            <a:ext cx="2778326" cy="646331"/>
          </a:xfrm>
          <a:prstGeom prst="rect">
            <a:avLst/>
          </a:prstGeom>
          <a:noFill/>
        </p:spPr>
        <p:txBody>
          <a:bodyPr wrap="none" rtlCol="0">
            <a:spAutoFit/>
          </a:bodyPr>
          <a:lstStyle/>
          <a:p>
            <a:pPr algn="ctr"/>
            <a:r>
              <a:rPr lang="fr-FR" sz="3600" b="1" u="sng" dirty="0">
                <a:latin typeface="Chiller" panose="04020404031007020602" pitchFamily="82" charset="0"/>
              </a:rPr>
              <a:t>Troisième Escale : </a:t>
            </a:r>
          </a:p>
        </p:txBody>
      </p:sp>
    </p:spTree>
    <p:extLst>
      <p:ext uri="{BB962C8B-B14F-4D97-AF65-F5344CB8AC3E}">
        <p14:creationId xmlns:p14="http://schemas.microsoft.com/office/powerpoint/2010/main" val="3526135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3508" y="116632"/>
            <a:ext cx="8856983" cy="738664"/>
          </a:xfrm>
          <a:prstGeom prst="rect">
            <a:avLst/>
          </a:prstGeom>
        </p:spPr>
        <p:txBody>
          <a:bodyPr wrap="square">
            <a:spAutoFit/>
          </a:bodyPr>
          <a:lstStyle/>
          <a:p>
            <a:pPr>
              <a:spcBef>
                <a:spcPct val="0"/>
              </a:spcBef>
            </a:pPr>
            <a:r>
              <a:rPr lang="fr-FR" sz="1400" b="1" dirty="0">
                <a:latin typeface="Copperplate Gothic Bold" panose="020E0705020206020404" pitchFamily="34" charset="0"/>
              </a:rPr>
              <a:t>Lire les définitions dans le document ci joint.</a:t>
            </a:r>
          </a:p>
          <a:p>
            <a:pPr>
              <a:spcBef>
                <a:spcPct val="0"/>
              </a:spcBef>
            </a:pPr>
            <a:r>
              <a:rPr lang="fr-FR" sz="1400" b="1" dirty="0">
                <a:latin typeface="Copperplate Gothic Bold" panose="020E0705020206020404" pitchFamily="34" charset="0"/>
              </a:rPr>
              <a:t>Et sur une échelle de 1 à 5 comment te places-tu sur ces « compétences douces ou soft skills » tu peux demander l’avis de tes parents.     (le 5 étant le maximum)</a:t>
            </a:r>
          </a:p>
        </p:txBody>
      </p:sp>
      <p:sp>
        <p:nvSpPr>
          <p:cNvPr id="2" name="Parchemin horizontal 1"/>
          <p:cNvSpPr/>
          <p:nvPr/>
        </p:nvSpPr>
        <p:spPr>
          <a:xfrm>
            <a:off x="539552" y="908720"/>
            <a:ext cx="8136904" cy="2376264"/>
          </a:xfrm>
          <a:prstGeom prst="horizontalScroll">
            <a:avLst/>
          </a:prstGeom>
          <a:no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r>
              <a:rPr lang="fr-FR" sz="1400" b="1" u="sng" dirty="0">
                <a:latin typeface="Copperplate Gothic Bold" panose="020E0705020206020404" pitchFamily="34" charset="0"/>
              </a:rPr>
              <a:t>La créativité:</a:t>
            </a:r>
          </a:p>
          <a:p>
            <a:endParaRPr lang="fr-FR" sz="1400" b="1" u="sng" dirty="0">
              <a:latin typeface="Copperplate Gothic Bold" panose="020E0705020206020404" pitchFamily="34" charset="0"/>
            </a:endParaRPr>
          </a:p>
          <a:p>
            <a:r>
              <a:rPr lang="fr-FR" sz="1100" dirty="0">
                <a:latin typeface="Copperplate Gothic Bold" panose="020E0705020206020404" pitchFamily="34" charset="0"/>
              </a:rPr>
              <a:t>"Mais pas besoin d’être créatif pour faire ce métier !" Je vous arrête tout de suite. Être créatif, ce n’est pas seulement être féru d’aquarelles ou inscrit au cours de sculpture en argile du mercredi.</a:t>
            </a:r>
          </a:p>
          <a:p>
            <a:r>
              <a:rPr lang="fr-FR" sz="1100" dirty="0">
                <a:latin typeface="Copperplate Gothic Bold" panose="020E0705020206020404" pitchFamily="34" charset="0"/>
              </a:rPr>
              <a:t>Le créatif, c’est celui qui sait imaginer, concevoir, visualiser, se projeter, etc. Le créatif peut devenir moteur dans tous les métiers du monde s’il sait comment mettre cette compétence au service de son activité. Elle est même au cœur de la résolution des problèmes : appréhender un nouvel obstacle qui sort du schéma classique demande de l’imagination.</a:t>
            </a:r>
          </a:p>
        </p:txBody>
      </p:sp>
      <p:sp>
        <p:nvSpPr>
          <p:cNvPr id="6" name="Parchemin vertical 5"/>
          <p:cNvSpPr/>
          <p:nvPr/>
        </p:nvSpPr>
        <p:spPr>
          <a:xfrm>
            <a:off x="122168" y="3372533"/>
            <a:ext cx="4449831" cy="3144546"/>
          </a:xfrm>
          <a:prstGeom prst="verticalScroll">
            <a:avLst/>
          </a:prstGeom>
          <a:no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r>
              <a:rPr lang="fr-FR" sz="1400" b="1" u="sng" dirty="0">
                <a:latin typeface="Copperplate Gothic Bold" panose="020E0705020206020404" pitchFamily="34" charset="0"/>
              </a:rPr>
              <a:t>La persuasion:</a:t>
            </a:r>
          </a:p>
          <a:p>
            <a:endParaRPr lang="fr-FR" sz="1400" b="1" u="sng" dirty="0">
              <a:latin typeface="Copperplate Gothic Bold" panose="020E0705020206020404" pitchFamily="34" charset="0"/>
            </a:endParaRPr>
          </a:p>
          <a:p>
            <a:r>
              <a:rPr lang="fr-FR" sz="1100" dirty="0">
                <a:latin typeface="Copperplate Gothic Bold" panose="020E0705020206020404" pitchFamily="34" charset="0"/>
              </a:rPr>
              <a:t>Là encore, il n’est pas seulement question d’être capable de vendre du sable à un Touareg. Être persuasif, c’est surtout savoir défendre ses idées, les confronter. C’est également savoir motiver une équipe, prendre position dans un groupe, dans une réunion. Cela passe par une bonne connaissance de ses capacités, de son caractère, de ses limites, etc. Et de tout cela découlera la primordiale confiance en soi, qui fait défaut à tellement d’entre nous.</a:t>
            </a:r>
          </a:p>
        </p:txBody>
      </p:sp>
      <p:sp>
        <p:nvSpPr>
          <p:cNvPr id="10" name="Parchemin vertical 9"/>
          <p:cNvSpPr/>
          <p:nvPr/>
        </p:nvSpPr>
        <p:spPr>
          <a:xfrm>
            <a:off x="4283968" y="3101037"/>
            <a:ext cx="4752528" cy="3640331"/>
          </a:xfrm>
          <a:prstGeom prst="verticalScroll">
            <a:avLst/>
          </a:prstGeom>
          <a:no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endParaRPr lang="fr-FR" sz="1400" b="1" u="sng" dirty="0"/>
          </a:p>
          <a:p>
            <a:r>
              <a:rPr lang="fr-FR" sz="1400" b="1" u="sng" dirty="0">
                <a:latin typeface="Copperplate Gothic Bold" panose="020E0705020206020404" pitchFamily="34" charset="0"/>
              </a:rPr>
              <a:t>L’adaptabilité:</a:t>
            </a:r>
          </a:p>
          <a:p>
            <a:endParaRPr lang="fr-FR" sz="1400" b="1" u="sng" dirty="0">
              <a:latin typeface="Copperplate Gothic Bold" panose="020E0705020206020404" pitchFamily="34" charset="0"/>
            </a:endParaRPr>
          </a:p>
          <a:p>
            <a:r>
              <a:rPr lang="fr-FR" sz="1100" dirty="0">
                <a:latin typeface="Copperplate Gothic Bold" panose="020E0705020206020404" pitchFamily="34" charset="0"/>
              </a:rPr>
              <a:t>Nos jeunes actifs fraîchement diplômés cumulent en quelques années une plus grande variété de postes et d’entreprises que certains de leurs aînés ne l’ont fait en une vie. Des start-ups lèvent des milliards du jour au lendemain et multiplient par dix leurs effectifs, transformant instantanément leur fonctionnement. Et les fusions, acquisitions et autres rachats successifs apportent également leur grain de sel à cet insatiable mouvement. Plus que jamais, il faut être adaptable. Vous devez savoir évoluer en un instant et changer d’environnement ou de missions lorsqu’on vous le demande.</a:t>
            </a:r>
          </a:p>
        </p:txBody>
      </p:sp>
    </p:spTree>
    <p:extLst>
      <p:ext uri="{BB962C8B-B14F-4D97-AF65-F5344CB8AC3E}">
        <p14:creationId xmlns:p14="http://schemas.microsoft.com/office/powerpoint/2010/main" val="3335242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81090" y="476672"/>
            <a:ext cx="4572000" cy="5478423"/>
          </a:xfrm>
          <a:prstGeom prst="rect">
            <a:avLst/>
          </a:prstGeom>
        </p:spPr>
        <p:txBody>
          <a:bodyPr vert="horz" lIns="91440" tIns="45720" rIns="91440" bIns="45720" rtlCol="0" anchor="ctr">
            <a:normAutofit fontScale="97500"/>
          </a:bodyPr>
          <a:lstStyle/>
          <a:p>
            <a:pPr>
              <a:spcBef>
                <a:spcPct val="0"/>
              </a:spcBef>
            </a:pPr>
            <a:endParaRPr lang="fr-FR" sz="1400" i="1" dirty="0">
              <a:latin typeface="AR JULIAN" panose="02000000000000000000" pitchFamily="2" charset="0"/>
              <a:ea typeface="+mj-ea"/>
              <a:cs typeface="+mj-cs"/>
            </a:endParaRPr>
          </a:p>
        </p:txBody>
      </p:sp>
      <p:sp>
        <p:nvSpPr>
          <p:cNvPr id="2" name="Parchemin vertical 1"/>
          <p:cNvSpPr/>
          <p:nvPr/>
        </p:nvSpPr>
        <p:spPr>
          <a:xfrm>
            <a:off x="4534895" y="476672"/>
            <a:ext cx="4617678" cy="5904656"/>
          </a:xfrm>
          <a:prstGeom prst="verticalScroll">
            <a:avLst>
              <a:gd name="adj" fmla="val 8403"/>
            </a:avLst>
          </a:prstGeom>
          <a:no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spcBef>
                <a:spcPct val="0"/>
              </a:spcBef>
            </a:pPr>
            <a:endParaRPr lang="fr-FR" sz="1400" i="1" u="sng" dirty="0">
              <a:latin typeface="+mj-lt"/>
            </a:endParaRPr>
          </a:p>
          <a:p>
            <a:pPr>
              <a:spcBef>
                <a:spcPct val="0"/>
              </a:spcBef>
            </a:pPr>
            <a:r>
              <a:rPr lang="fr-FR" sz="1400" b="1" u="sng" dirty="0">
                <a:latin typeface="Copperplate Gothic Bold" panose="020E0705020206020404" pitchFamily="34" charset="0"/>
              </a:rPr>
              <a:t>La curiosité:</a:t>
            </a:r>
          </a:p>
          <a:p>
            <a:pPr>
              <a:spcBef>
                <a:spcPct val="0"/>
              </a:spcBef>
            </a:pPr>
            <a:endParaRPr lang="fr-FR" sz="1100" b="1" u="sng" dirty="0">
              <a:latin typeface="Copperplate Gothic Bold" panose="020E0705020206020404" pitchFamily="34" charset="0"/>
            </a:endParaRPr>
          </a:p>
          <a:p>
            <a:pPr>
              <a:spcBef>
                <a:spcPct val="0"/>
              </a:spcBef>
            </a:pPr>
            <a:r>
              <a:rPr lang="fr-FR" sz="1100" dirty="0">
                <a:latin typeface="Copperplate Gothic Bold" panose="020E0705020206020404" pitchFamily="34" charset="0"/>
              </a:rPr>
              <a:t>La curiosité n'est pas un "vilain défaut". C'est bien la curiosité qui nous pousse à apprendre de nouvelles choses. La curiosité est un désir de connaissances. En liant le plaisir et le travail, elle facilite l'apprentissage.</a:t>
            </a:r>
          </a:p>
          <a:p>
            <a:pPr>
              <a:spcBef>
                <a:spcPct val="0"/>
              </a:spcBef>
            </a:pPr>
            <a:endParaRPr lang="fr-FR" sz="1100" dirty="0">
              <a:latin typeface="Copperplate Gothic Bold" panose="020E0705020206020404" pitchFamily="34" charset="0"/>
            </a:endParaRPr>
          </a:p>
          <a:p>
            <a:pPr>
              <a:spcBef>
                <a:spcPct val="0"/>
              </a:spcBef>
            </a:pPr>
            <a:r>
              <a:rPr lang="fr-FR" sz="1100" dirty="0">
                <a:latin typeface="Copperplate Gothic Bold" panose="020E0705020206020404" pitchFamily="34" charset="0"/>
              </a:rPr>
              <a:t>La curiosité est une capacité qui nous pousse à chercher plus loin avec toujours ce désir de comprendre comment les choses fonctionnent. Plus on est curieux, plus on connaît de choses, plus on est capable de lier ces choses entre elles, donc créer et inventer. La curiosité alimente donc la créativité.</a:t>
            </a:r>
          </a:p>
          <a:p>
            <a:pPr>
              <a:spcBef>
                <a:spcPct val="0"/>
              </a:spcBef>
            </a:pPr>
            <a:endParaRPr lang="fr-FR" sz="1100" dirty="0">
              <a:latin typeface="Copperplate Gothic Bold" panose="020E0705020206020404" pitchFamily="34" charset="0"/>
            </a:endParaRPr>
          </a:p>
          <a:p>
            <a:pPr>
              <a:spcBef>
                <a:spcPct val="0"/>
              </a:spcBef>
            </a:pPr>
            <a:r>
              <a:rPr lang="fr-FR" sz="1100" dirty="0">
                <a:latin typeface="Copperplate Gothic Bold" panose="020E0705020206020404" pitchFamily="34" charset="0"/>
              </a:rPr>
              <a:t>Professionnellement aussi, le curieux s’épanouira. Ce sont les curieux qui entreprennent, inventent et transforment. Car si le monde du travail n’a commencé que récemment à en prendre conscience, les plus grands esprits de ce monde n’en ont eux jamais douté. Pour preuve, Albert Einstein expliquait : "Je n'ai aucun talent particulier. Je suis seulement passionnément curieux." De quoi mettre tout le monde d’accord.</a:t>
            </a:r>
          </a:p>
        </p:txBody>
      </p:sp>
      <p:sp>
        <p:nvSpPr>
          <p:cNvPr id="7" name="Parchemin vertical 6"/>
          <p:cNvSpPr/>
          <p:nvPr/>
        </p:nvSpPr>
        <p:spPr>
          <a:xfrm>
            <a:off x="165500" y="1556792"/>
            <a:ext cx="4427984" cy="3050916"/>
          </a:xfrm>
          <a:prstGeom prst="verticalScroll">
            <a:avLst>
              <a:gd name="adj" fmla="val 8403"/>
            </a:avLst>
          </a:prstGeom>
          <a:no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spcBef>
                <a:spcPct val="0"/>
              </a:spcBef>
            </a:pPr>
            <a:endParaRPr lang="fr-FR" sz="1400" i="1" u="sng" dirty="0">
              <a:latin typeface="+mj-lt"/>
            </a:endParaRPr>
          </a:p>
          <a:p>
            <a:pPr>
              <a:spcBef>
                <a:spcPct val="0"/>
              </a:spcBef>
            </a:pPr>
            <a:r>
              <a:rPr lang="fr-FR" sz="1400" b="1" u="sng" dirty="0">
                <a:latin typeface="Copperplate Gothic Bold" panose="020E0705020206020404" pitchFamily="34" charset="0"/>
              </a:rPr>
              <a:t>La collaboration:</a:t>
            </a:r>
          </a:p>
          <a:p>
            <a:pPr>
              <a:spcBef>
                <a:spcPct val="0"/>
              </a:spcBef>
            </a:pPr>
            <a:endParaRPr lang="fr-FR" sz="1400" b="1" u="sng" dirty="0">
              <a:latin typeface="Copperplate Gothic Bold" panose="020E0705020206020404" pitchFamily="34" charset="0"/>
            </a:endParaRPr>
          </a:p>
          <a:p>
            <a:pPr>
              <a:spcBef>
                <a:spcPct val="0"/>
              </a:spcBef>
            </a:pPr>
            <a:r>
              <a:rPr lang="fr-FR" sz="1100" dirty="0">
                <a:latin typeface="Copperplate Gothic Bold" panose="020E0705020206020404" pitchFamily="34" charset="0"/>
              </a:rPr>
              <a:t>Si nous sommes naturellement confrontés au travail d’équipe durant notre parcours scolaire, la collaboration reste malgré tout une aptitude qui repose sur divers facteurs. Notamment l’empathie, et plus généralement l’intelligence émotionnelle, est nécessaire à la compréhension des subtilités sociales. Et les projets toujours plus complexes et mondialisés auxquels le monde nous confronte demandent de plus en plus de collaboration</a:t>
            </a:r>
            <a:r>
              <a:rPr lang="fr-FR" sz="1100" u="sng" dirty="0">
                <a:latin typeface="Copperplate Gothic Bold" panose="020E0705020206020404" pitchFamily="34" charset="0"/>
              </a:rPr>
              <a:t>.</a:t>
            </a:r>
          </a:p>
        </p:txBody>
      </p:sp>
    </p:spTree>
    <p:extLst>
      <p:ext uri="{BB962C8B-B14F-4D97-AF65-F5344CB8AC3E}">
        <p14:creationId xmlns:p14="http://schemas.microsoft.com/office/powerpoint/2010/main" val="4255272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48363" y="5877272"/>
            <a:ext cx="7402842" cy="584775"/>
          </a:xfrm>
          <a:prstGeom prst="rect">
            <a:avLst/>
          </a:prstGeom>
        </p:spPr>
        <p:txBody>
          <a:bodyPr wrap="square">
            <a:spAutoFit/>
          </a:bodyPr>
          <a:lstStyle/>
          <a:p>
            <a:pPr>
              <a:spcBef>
                <a:spcPct val="0"/>
              </a:spcBef>
            </a:pPr>
            <a:r>
              <a:rPr lang="fr-FR" sz="1600" dirty="0">
                <a:latin typeface="Copperplate Gothic Bold" panose="020E0705020206020404" pitchFamily="34" charset="0"/>
              </a:rPr>
              <a:t>Enfin, retourne à ton carnet de BORD pour relier les points et créer ta figure.</a:t>
            </a:r>
          </a:p>
        </p:txBody>
      </p:sp>
      <p:pic>
        <p:nvPicPr>
          <p:cNvPr id="1026" name="Picture 2" descr="C:\Users\Virginie\Desktop\VB Consulting\Presentation Apel\Presentaion 03022021\Support\Sans titre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260648"/>
            <a:ext cx="5410200" cy="539115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199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879" y="-171400"/>
            <a:ext cx="9675757" cy="720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860032" y="620688"/>
            <a:ext cx="3767570" cy="1215717"/>
          </a:xfrm>
          <a:prstGeom prst="rect">
            <a:avLst/>
          </a:prstGeom>
        </p:spPr>
        <p:txBody>
          <a:bodyPr wrap="none">
            <a:spAutoFit/>
          </a:bodyPr>
          <a:lstStyle/>
          <a:p>
            <a:r>
              <a:rPr lang="fr-FR" sz="1200" b="1" u="sng" dirty="0">
                <a:latin typeface="Copperplate Gothic Bold" panose="020E0705020206020404" pitchFamily="34" charset="0"/>
              </a:rPr>
              <a:t>Mes intelligences dominantes actuelles:</a:t>
            </a:r>
          </a:p>
          <a:p>
            <a:endParaRPr lang="fr-FR" sz="500" dirty="0">
              <a:latin typeface="AR JULIAN" panose="02000000000000000000" pitchFamily="2" charset="0"/>
            </a:endParaRPr>
          </a:p>
          <a:p>
            <a:r>
              <a:rPr lang="fr-FR" sz="1400" b="1" dirty="0">
                <a:latin typeface="Chiller" panose="04020404031007020602" pitchFamily="82" charset="0"/>
              </a:rPr>
              <a:t>1 : ………………………………………</a:t>
            </a:r>
          </a:p>
          <a:p>
            <a:r>
              <a:rPr lang="fr-FR" sz="1400" b="1" dirty="0">
                <a:latin typeface="Chiller" panose="04020404031007020602" pitchFamily="82" charset="0"/>
              </a:rPr>
              <a:t>2 : ………………………………………</a:t>
            </a:r>
          </a:p>
          <a:p>
            <a:r>
              <a:rPr lang="fr-FR" sz="1400" b="1" dirty="0">
                <a:latin typeface="Chiller" panose="04020404031007020602" pitchFamily="82" charset="0"/>
              </a:rPr>
              <a:t>3 : ………………………………………</a:t>
            </a:r>
          </a:p>
          <a:p>
            <a:endParaRPr lang="fr-FR" sz="1400" dirty="0">
              <a:latin typeface="AR JULIAN" panose="02000000000000000000" pitchFamily="2" charset="0"/>
            </a:endParaRPr>
          </a:p>
        </p:txBody>
      </p:sp>
      <p:sp>
        <p:nvSpPr>
          <p:cNvPr id="5" name="ZoneTexte 4"/>
          <p:cNvSpPr txBox="1"/>
          <p:nvPr/>
        </p:nvSpPr>
        <p:spPr>
          <a:xfrm rot="20717277">
            <a:off x="1686321" y="1619046"/>
            <a:ext cx="1160895" cy="3231654"/>
          </a:xfrm>
          <a:prstGeom prst="rect">
            <a:avLst/>
          </a:prstGeom>
          <a:noFill/>
        </p:spPr>
        <p:txBody>
          <a:bodyPr wrap="none" rtlCol="0">
            <a:spAutoFit/>
          </a:bodyPr>
          <a:lstStyle/>
          <a:p>
            <a:r>
              <a:rPr lang="fr-FR" sz="3600" b="1" dirty="0">
                <a:latin typeface="Chiller" panose="04020404031007020602" pitchFamily="82" charset="0"/>
              </a:rPr>
              <a:t>Nom</a:t>
            </a:r>
            <a:r>
              <a:rPr lang="fr-FR" dirty="0">
                <a:latin typeface="AR JULIAN" panose="02000000000000000000" pitchFamily="2" charset="0"/>
              </a:rPr>
              <a:t> :</a:t>
            </a:r>
          </a:p>
          <a:p>
            <a:endParaRPr lang="fr-FR" dirty="0">
              <a:latin typeface="AR JULIAN" panose="02000000000000000000" pitchFamily="2" charset="0"/>
            </a:endParaRPr>
          </a:p>
          <a:p>
            <a:r>
              <a:rPr lang="fr-FR" sz="3200" b="1" dirty="0">
                <a:latin typeface="Chiller" panose="04020404031007020602" pitchFamily="82" charset="0"/>
              </a:rPr>
              <a:t>Prénom</a:t>
            </a:r>
            <a:r>
              <a:rPr lang="fr-FR" dirty="0">
                <a:latin typeface="AR JULIAN" panose="02000000000000000000" pitchFamily="2" charset="0"/>
              </a:rPr>
              <a:t> :</a:t>
            </a:r>
          </a:p>
          <a:p>
            <a:endParaRPr lang="fr-FR" dirty="0">
              <a:latin typeface="AR JULIAN" panose="02000000000000000000" pitchFamily="2" charset="0"/>
            </a:endParaRPr>
          </a:p>
          <a:p>
            <a:r>
              <a:rPr lang="fr-FR" sz="3200" b="1" dirty="0">
                <a:latin typeface="Chiller" panose="04020404031007020602" pitchFamily="82" charset="0"/>
              </a:rPr>
              <a:t>Classe</a:t>
            </a:r>
            <a:r>
              <a:rPr lang="fr-FR" dirty="0">
                <a:latin typeface="AR JULIAN" panose="02000000000000000000" pitchFamily="2" charset="0"/>
              </a:rPr>
              <a:t> :</a:t>
            </a:r>
          </a:p>
          <a:p>
            <a:endParaRPr lang="fr-FR" dirty="0">
              <a:latin typeface="AR JULIAN" panose="02000000000000000000" pitchFamily="2" charset="0"/>
            </a:endParaRPr>
          </a:p>
          <a:p>
            <a:r>
              <a:rPr lang="fr-FR" sz="3200" b="1" dirty="0">
                <a:latin typeface="Chiller" panose="04020404031007020602" pitchFamily="82" charset="0"/>
              </a:rPr>
              <a:t>Date</a:t>
            </a:r>
            <a:r>
              <a:rPr lang="fr-FR" dirty="0">
                <a:latin typeface="AR JULIAN" panose="02000000000000000000" pitchFamily="2" charset="0"/>
              </a:rPr>
              <a:t> :</a:t>
            </a:r>
          </a:p>
          <a:p>
            <a:r>
              <a:rPr lang="fr-FR" dirty="0">
                <a:latin typeface="AR JULIAN" panose="02000000000000000000" pitchFamily="2" charset="0"/>
              </a:rPr>
              <a:t> </a:t>
            </a:r>
          </a:p>
        </p:txBody>
      </p:sp>
      <p:sp>
        <p:nvSpPr>
          <p:cNvPr id="6" name="Rectangle 5"/>
          <p:cNvSpPr/>
          <p:nvPr/>
        </p:nvSpPr>
        <p:spPr>
          <a:xfrm>
            <a:off x="4860032" y="1722917"/>
            <a:ext cx="3509294" cy="1246495"/>
          </a:xfrm>
          <a:prstGeom prst="rect">
            <a:avLst/>
          </a:prstGeom>
        </p:spPr>
        <p:txBody>
          <a:bodyPr wrap="none">
            <a:spAutoFit/>
          </a:bodyPr>
          <a:lstStyle/>
          <a:p>
            <a:r>
              <a:rPr lang="fr-FR" sz="1200" b="1" u="sng" dirty="0">
                <a:latin typeface="Copperplate Gothic Bold" panose="020E0705020206020404" pitchFamily="34" charset="0"/>
              </a:rPr>
              <a:t>Les verbes qui me ressemblent:</a:t>
            </a:r>
          </a:p>
          <a:p>
            <a:endParaRPr lang="fr-FR" sz="500" dirty="0">
              <a:latin typeface="AR JULIAN" panose="02000000000000000000" pitchFamily="2" charset="0"/>
            </a:endParaRPr>
          </a:p>
          <a:p>
            <a:r>
              <a:rPr lang="fr-FR" sz="1400" b="1" dirty="0">
                <a:latin typeface="Chiller" panose="04020404031007020602" pitchFamily="82" charset="0"/>
              </a:rPr>
              <a:t>1 : ………………………………………</a:t>
            </a:r>
          </a:p>
          <a:p>
            <a:r>
              <a:rPr lang="fr-FR" sz="1400" b="1" dirty="0">
                <a:latin typeface="Chiller" panose="04020404031007020602" pitchFamily="82" charset="0"/>
              </a:rPr>
              <a:t>2 : ………………………………………</a:t>
            </a:r>
          </a:p>
          <a:p>
            <a:r>
              <a:rPr lang="fr-FR" sz="1400" b="1" dirty="0">
                <a:latin typeface="Chiller" panose="04020404031007020602" pitchFamily="82" charset="0"/>
              </a:rPr>
              <a:t>3 : ………………………………………</a:t>
            </a:r>
          </a:p>
          <a:p>
            <a:endParaRPr lang="fr-FR" sz="1400" dirty="0">
              <a:latin typeface="AR JULIAN" panose="02000000000000000000" pitchFamily="2" charset="0"/>
            </a:endParaRPr>
          </a:p>
        </p:txBody>
      </p:sp>
      <p:sp>
        <p:nvSpPr>
          <p:cNvPr id="7" name="Rectangle 6"/>
          <p:cNvSpPr/>
          <p:nvPr/>
        </p:nvSpPr>
        <p:spPr>
          <a:xfrm>
            <a:off x="4860032" y="2780928"/>
            <a:ext cx="3493264" cy="1354217"/>
          </a:xfrm>
          <a:prstGeom prst="rect">
            <a:avLst/>
          </a:prstGeom>
        </p:spPr>
        <p:txBody>
          <a:bodyPr wrap="none">
            <a:spAutoFit/>
          </a:bodyPr>
          <a:lstStyle/>
          <a:p>
            <a:r>
              <a:rPr lang="fr-FR" sz="1200" b="1" u="sng" dirty="0">
                <a:latin typeface="Copperplate Gothic Bold" panose="020E0705020206020404" pitchFamily="34" charset="0"/>
              </a:rPr>
              <a:t>Mes verbes d’action:</a:t>
            </a:r>
            <a:endParaRPr lang="fr-FR" sz="1200" b="1" dirty="0">
              <a:latin typeface="Copperplate Gothic Bold" panose="020E0705020206020404" pitchFamily="34" charset="0"/>
            </a:endParaRPr>
          </a:p>
          <a:p>
            <a:r>
              <a:rPr lang="fr-FR" sz="1400" dirty="0">
                <a:latin typeface="Chiller" panose="04020404031007020602" pitchFamily="82" charset="0"/>
              </a:rPr>
              <a:t>…………………………………………</a:t>
            </a:r>
          </a:p>
          <a:p>
            <a:r>
              <a:rPr lang="fr-FR" sz="1400" dirty="0">
                <a:latin typeface="Chiller" panose="04020404031007020602" pitchFamily="82" charset="0"/>
              </a:rPr>
              <a:t>…………………………………………</a:t>
            </a:r>
          </a:p>
          <a:p>
            <a:r>
              <a:rPr lang="fr-FR" sz="1400" dirty="0">
                <a:latin typeface="Chiller" panose="04020404031007020602" pitchFamily="82" charset="0"/>
              </a:rPr>
              <a:t>…………………………………………</a:t>
            </a:r>
          </a:p>
          <a:p>
            <a:r>
              <a:rPr lang="fr-FR" sz="1400" dirty="0">
                <a:latin typeface="Chiller" panose="04020404031007020602" pitchFamily="82" charset="0"/>
              </a:rPr>
              <a:t>…………………………………………</a:t>
            </a:r>
          </a:p>
          <a:p>
            <a:endParaRPr lang="fr-FR" sz="1400" dirty="0">
              <a:latin typeface="AR JULIAN" panose="02000000000000000000" pitchFamily="2" charset="0"/>
            </a:endParaRPr>
          </a:p>
        </p:txBody>
      </p:sp>
      <p:sp>
        <p:nvSpPr>
          <p:cNvPr id="8" name="Rectangle 7"/>
          <p:cNvSpPr/>
          <p:nvPr/>
        </p:nvSpPr>
        <p:spPr>
          <a:xfrm>
            <a:off x="4969039" y="3879474"/>
            <a:ext cx="2423420" cy="276999"/>
          </a:xfrm>
          <a:prstGeom prst="rect">
            <a:avLst/>
          </a:prstGeom>
        </p:spPr>
        <p:txBody>
          <a:bodyPr wrap="none">
            <a:spAutoFit/>
          </a:bodyPr>
          <a:lstStyle/>
          <a:p>
            <a:r>
              <a:rPr lang="fr-FR" sz="1200" b="1" u="sng" dirty="0">
                <a:latin typeface="Copperplate Gothic Bold" panose="020E0705020206020404" pitchFamily="34" charset="0"/>
              </a:rPr>
              <a:t>Mes compétences douces:</a:t>
            </a:r>
          </a:p>
        </p:txBody>
      </p:sp>
      <p:pic>
        <p:nvPicPr>
          <p:cNvPr id="2" name="Picture 2" descr="C:\Users\Virginie\Desktop\VB Consulting\Presentation Apel\Presentaion 03022021\Support\Sans titre2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36096" y="4218028"/>
            <a:ext cx="2088232" cy="2080879"/>
          </a:xfrm>
          <a:prstGeom prst="ellipse">
            <a:avLst/>
          </a:prstGeom>
          <a:ln w="285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6687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E643EC5-CFE2-4E0C-96B9-0DE3C7EC8372}"/>
              </a:ext>
            </a:extLst>
          </p:cNvPr>
          <p:cNvSpPr>
            <a:spLocks noGrp="1"/>
          </p:cNvSpPr>
          <p:nvPr>
            <p:ph idx="1"/>
          </p:nvPr>
        </p:nvSpPr>
        <p:spPr>
          <a:xfrm>
            <a:off x="323528" y="764704"/>
            <a:ext cx="8075240" cy="1612775"/>
          </a:xfrm>
        </p:spPr>
        <p:txBody>
          <a:bodyPr/>
          <a:lstStyle/>
          <a:p>
            <a:pPr marL="0" indent="0" algn="ctr">
              <a:buNone/>
            </a:pPr>
            <a:r>
              <a:rPr lang="fr-FR" sz="1800" b="1" dirty="0">
                <a:latin typeface="Copperplate Gothic Bold" panose="020E0705020206020404" pitchFamily="34" charset="0"/>
              </a:rPr>
              <a:t>Merci d’avoir choisi le service ICF pour ton voyage.</a:t>
            </a:r>
          </a:p>
          <a:p>
            <a:pPr marL="0" indent="0" algn="ctr">
              <a:buNone/>
            </a:pPr>
            <a:r>
              <a:rPr lang="fr-FR" sz="1800" b="1" dirty="0">
                <a:latin typeface="Copperplate Gothic Bold" panose="020E0705020206020404" pitchFamily="34" charset="0"/>
              </a:rPr>
              <a:t>A bientôt pour une nouvelle escale !</a:t>
            </a:r>
          </a:p>
          <a:p>
            <a:endParaRPr lang="fr-FR" dirty="0"/>
          </a:p>
        </p:txBody>
      </p:sp>
      <p:pic>
        <p:nvPicPr>
          <p:cNvPr id="5" name="Image 4">
            <a:extLst>
              <a:ext uri="{FF2B5EF4-FFF2-40B4-BE49-F238E27FC236}">
                <a16:creationId xmlns:a16="http://schemas.microsoft.com/office/drawing/2014/main" id="{CFF6D64F-E329-4F29-840C-7272702EB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8840" y="1340768"/>
            <a:ext cx="5544616" cy="3841368"/>
          </a:xfrm>
          <a:prstGeom prst="rect">
            <a:avLst/>
          </a:prstGeom>
          <a:ln>
            <a:noFill/>
          </a:ln>
          <a:effectLst>
            <a:outerShdw blurRad="225425" dist="50800" dir="5220000" algn="ctr">
              <a:srgbClr val="000000">
                <a:alpha val="33000"/>
              </a:srgbClr>
            </a:outerShdw>
            <a:softEdge rad="635000"/>
          </a:effectLst>
        </p:spPr>
      </p:pic>
      <p:sp>
        <p:nvSpPr>
          <p:cNvPr id="6" name="ZoneTexte 5">
            <a:extLst>
              <a:ext uri="{FF2B5EF4-FFF2-40B4-BE49-F238E27FC236}">
                <a16:creationId xmlns:a16="http://schemas.microsoft.com/office/drawing/2014/main" id="{2F36E2EA-8F95-4CBD-8DDC-3B0A9C44D78D}"/>
              </a:ext>
            </a:extLst>
          </p:cNvPr>
          <p:cNvSpPr txBox="1"/>
          <p:nvPr/>
        </p:nvSpPr>
        <p:spPr>
          <a:xfrm>
            <a:off x="971600" y="5245667"/>
            <a:ext cx="7920880" cy="1415772"/>
          </a:xfrm>
          <a:prstGeom prst="rect">
            <a:avLst/>
          </a:prstGeom>
          <a:noFill/>
        </p:spPr>
        <p:txBody>
          <a:bodyPr wrap="square" rtlCol="0">
            <a:spAutoFit/>
          </a:bodyPr>
          <a:lstStyle/>
          <a:p>
            <a:r>
              <a:rPr lang="fr-FR" dirty="0">
                <a:latin typeface="Copperplate Gothic Bold" panose="020E0705020206020404" pitchFamily="34" charset="0"/>
                <a:ea typeface="Noto Serif Cond" panose="02020506060505020204" pitchFamily="18"/>
                <a:cs typeface="Noto Serif Cond" panose="02020506060505020204" pitchFamily="18"/>
              </a:rPr>
              <a:t> </a:t>
            </a:r>
            <a:r>
              <a:rPr lang="fr-FR" sz="1400" dirty="0">
                <a:latin typeface="Copperplate Gothic Bold" panose="020E0705020206020404" pitchFamily="34" charset="0"/>
                <a:ea typeface="Noto Serif Cond" panose="02020506060505020204" pitchFamily="18"/>
                <a:cs typeface="Noto Serif Cond" panose="02020506060505020204" pitchFamily="18"/>
              </a:rPr>
              <a:t>Retrouve nous aussi sur le site de l’enseignement catholique:</a:t>
            </a:r>
          </a:p>
          <a:p>
            <a:r>
              <a:rPr lang="fr-FR" sz="1400" dirty="0">
                <a:latin typeface="Copperplate Gothic Bold" panose="020E0705020206020404" pitchFamily="34" charset="0"/>
                <a:ea typeface="Noto Serif Cond" panose="02020506060505020204" pitchFamily="18"/>
                <a:cs typeface="Noto Serif Cond" panose="02020506060505020204" pitchFamily="18"/>
                <a:hlinkClick r:id="rId3">
                  <a:extLst>
                    <a:ext uri="{A12FA001-AC4F-418D-AE19-62706E023703}">
                      <ahyp:hlinkClr xmlns:ahyp="http://schemas.microsoft.com/office/drawing/2018/hyperlinkcolor" val="tx"/>
                    </a:ext>
                  </a:extLst>
                </a:hlinkClick>
              </a:rPr>
              <a:t>https://www.orientationec44.fr/aide-a-lorientation-scolaire-apres-la-3eme/</a:t>
            </a:r>
            <a:endParaRPr lang="fr-FR" sz="1400" dirty="0">
              <a:latin typeface="Copperplate Gothic Bold" panose="020E0705020206020404" pitchFamily="34" charset="0"/>
              <a:ea typeface="Noto Serif Cond" panose="02020506060505020204" pitchFamily="18"/>
              <a:cs typeface="Noto Serif Cond" panose="02020506060505020204" pitchFamily="18"/>
            </a:endParaRPr>
          </a:p>
          <a:p>
            <a:endParaRPr lang="fr-FR" sz="1400" dirty="0">
              <a:latin typeface="Copperplate Gothic Bold" panose="020E0705020206020404" pitchFamily="34" charset="0"/>
              <a:ea typeface="Noto Serif Cond" panose="02020506060505020204" pitchFamily="18"/>
              <a:cs typeface="Noto Serif Cond" panose="02020506060505020204" pitchFamily="18"/>
            </a:endParaRPr>
          </a:p>
          <a:p>
            <a:r>
              <a:rPr lang="fr-FR" sz="1200" i="1" dirty="0">
                <a:latin typeface="Copperplate Gothic Bold" panose="020E0705020206020404" pitchFamily="34" charset="0"/>
              </a:rPr>
              <a:t>Source documentaire: « Et si je trouvais enfin ce que je veux faire de ma vie ? » I. Servant</a:t>
            </a:r>
          </a:p>
          <a:p>
            <a:endParaRPr lang="fr-FR" sz="1400" dirty="0"/>
          </a:p>
        </p:txBody>
      </p:sp>
      <p:pic>
        <p:nvPicPr>
          <p:cNvPr id="7" name="Image 6">
            <a:extLst>
              <a:ext uri="{FF2B5EF4-FFF2-40B4-BE49-F238E27FC236}">
                <a16:creationId xmlns:a16="http://schemas.microsoft.com/office/drawing/2014/main" id="{39CEF6FA-DA46-4D0F-BE0E-5A0BB4C03A95}"/>
              </a:ext>
            </a:extLst>
          </p:cNvPr>
          <p:cNvPicPr>
            <a:picLocks noChangeAspect="1"/>
          </p:cNvPicPr>
          <p:nvPr/>
        </p:nvPicPr>
        <p:blipFill>
          <a:blip r:embed="rId4"/>
          <a:stretch>
            <a:fillRect/>
          </a:stretch>
        </p:blipFill>
        <p:spPr>
          <a:xfrm>
            <a:off x="755576" y="5285000"/>
            <a:ext cx="316943" cy="287687"/>
          </a:xfrm>
          <a:prstGeom prst="rect">
            <a:avLst/>
          </a:prstGeom>
        </p:spPr>
      </p:pic>
    </p:spTree>
    <p:extLst>
      <p:ext uri="{BB962C8B-B14F-4D97-AF65-F5344CB8AC3E}">
        <p14:creationId xmlns:p14="http://schemas.microsoft.com/office/powerpoint/2010/main" val="3343261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26B31602-0B6B-4F8D-9551-8126E966C90F}"/>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FB2F0DED-33BF-4D74-8876-33BAE176890D}"/>
              </a:ext>
            </a:extLst>
          </p:cNvPr>
          <p:cNvSpPr>
            <a:spLocks noChangeArrowheads="1"/>
          </p:cNvSpPr>
          <p:nvPr/>
        </p:nvSpPr>
        <p:spPr bwMode="auto">
          <a:xfrm>
            <a:off x="899592" y="801829"/>
            <a:ext cx="7128791"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bmk="_MailAutoSig">
              <a:ln>
                <a:noFill/>
              </a:ln>
              <a:solidFill>
                <a:srgbClr val="3BA388"/>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dirty="0" bmk="_MailAutoSig">
              <a:solidFill>
                <a:srgbClr val="3BA388"/>
              </a:solidFill>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600" i="0" u="none" strike="noStrike" cap="none" normalizeH="0" baseline="0" dirty="0" bmk="_MailAutoSig">
                <a:ln>
                  <a:noFill/>
                </a:ln>
                <a:effectLst/>
                <a:latin typeface="Copperplate Gothic Bold" panose="020E0705020206020404" pitchFamily="34" charset="0"/>
                <a:ea typeface="Times New Roman" panose="02020603050405020304" pitchFamily="18" charset="0"/>
                <a:cs typeface="Times New Roman" panose="02020603050405020304" pitchFamily="18" charset="0"/>
              </a:rPr>
              <a:t>Service Information et Conseil aux Familles</a:t>
            </a:r>
            <a:endParaRPr kumimoji="0" lang="fr-FR" altLang="fr-FR" sz="1600" i="0" u="none" strike="noStrike" cap="none" normalizeH="0" baseline="0" dirty="0" bmk="_MailAutoSig">
              <a:ln>
                <a:noFill/>
              </a:ln>
              <a:effectLst/>
              <a:latin typeface="Copperplate Gothic Bold" panose="020E07050202060204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600" i="0" u="none" strike="noStrike" cap="none" normalizeH="0" baseline="0" dirty="0" bmk="_MailAutoSig">
                <a:ln>
                  <a:noFill/>
                </a:ln>
                <a:effectLst/>
                <a:latin typeface="Copperplate Gothic Bold" panose="020E0705020206020404" pitchFamily="34" charset="0"/>
                <a:ea typeface="Times New Roman" panose="02020603050405020304" pitchFamily="18" charset="0"/>
                <a:cs typeface="Times New Roman" panose="02020603050405020304" pitchFamily="18" charset="0"/>
              </a:rPr>
              <a:t>Service ICF</a:t>
            </a:r>
            <a:endParaRPr kumimoji="0" lang="fr-FR" altLang="fr-FR" sz="1600" i="0" u="none" strike="noStrike" cap="none" normalizeH="0" baseline="0" dirty="0" bmk="_MailAutoSig">
              <a:ln>
                <a:noFill/>
              </a:ln>
              <a:effectLst/>
              <a:latin typeface="Copperplate Gothic Bold" panose="020E07050202060204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600" i="0" u="none" strike="noStrike" cap="none" normalizeH="0" baseline="0" dirty="0" bmk="_MailAutoSig">
                <a:ln>
                  <a:noFill/>
                </a:ln>
                <a:effectLst/>
                <a:latin typeface="Copperplate Gothic Bold" panose="020E0705020206020404" pitchFamily="34" charset="0"/>
                <a:ea typeface="Times New Roman" panose="02020603050405020304" pitchFamily="18" charset="0"/>
                <a:cs typeface="Times New Roman" panose="02020603050405020304" pitchFamily="18" charset="0"/>
              </a:rPr>
              <a:t>Apel départementale de Loire-Atlantique</a:t>
            </a:r>
            <a:endParaRPr kumimoji="0" lang="fr-FR" altLang="fr-FR" sz="1600" i="0" u="none" strike="noStrike" cap="none" normalizeH="0" baseline="0" dirty="0" bmk="_MailAutoSig">
              <a:ln>
                <a:noFill/>
              </a:ln>
              <a:effectLst/>
              <a:latin typeface="Copperplate Gothic Bold" panose="020E07050202060204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600" i="0" u="none" strike="noStrike" cap="none" normalizeH="0" baseline="0" dirty="0" bmk="_MailAutoSig">
                <a:ln>
                  <a:noFill/>
                </a:ln>
                <a:effectLst/>
                <a:latin typeface="Copperplate Gothic Bold" panose="020E0705020206020404" pitchFamily="34" charset="0"/>
                <a:ea typeface="Times New Roman" panose="02020603050405020304" pitchFamily="18" charset="0"/>
                <a:cs typeface="Times New Roman" panose="02020603050405020304" pitchFamily="18" charset="0"/>
              </a:rPr>
              <a:t>47 rue François Bruneau – 44041 Nantes Cedex 1</a:t>
            </a:r>
            <a:endParaRPr kumimoji="0" lang="fr-FR" altLang="fr-FR" sz="1600" i="0" u="none" strike="noStrike" cap="none" normalizeH="0" baseline="0" dirty="0" bmk="_MailAutoSig">
              <a:ln>
                <a:noFill/>
              </a:ln>
              <a:effectLst/>
              <a:latin typeface="Copperplate Gothic Bold" panose="020E07050202060204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600" i="0" u="none" strike="noStrike" cap="none" normalizeH="0" baseline="0" dirty="0" bmk="_MailAutoSig">
                <a:ln>
                  <a:noFill/>
                </a:ln>
                <a:effectLst/>
                <a:latin typeface="Copperplate Gothic Bold" panose="020E0705020206020404" pitchFamily="34" charset="0"/>
                <a:ea typeface="Times New Roman" panose="02020603050405020304" pitchFamily="18" charset="0"/>
                <a:cs typeface="Times New Roman" panose="02020603050405020304" pitchFamily="18" charset="0"/>
              </a:rPr>
              <a:t>Tél : 02.40.14.57.07</a:t>
            </a:r>
            <a:endParaRPr kumimoji="0" lang="fr-FR" altLang="fr-FR" sz="1600" i="0" u="none" strike="noStrike" cap="none" normalizeH="0" baseline="0" dirty="0" bmk="_MailAutoSig">
              <a:ln>
                <a:noFill/>
              </a:ln>
              <a:effectLst/>
              <a:latin typeface="Copperplate Gothic Bold" panose="020E07050202060204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600" i="0" u="sng" strike="noStrike" cap="none" normalizeH="0" baseline="0" dirty="0" bmk="_MailAutoSig">
                <a:ln>
                  <a:noFill/>
                </a:ln>
                <a:effectLst/>
                <a:latin typeface="Copperplate Gothic Bold" panose="020E0705020206020404" pitchFamily="34" charset="0"/>
                <a:ea typeface="Times New Roman" panose="02020603050405020304" pitchFamily="18" charset="0"/>
                <a:cs typeface="Times New Roman" panose="02020603050405020304" pitchFamily="18" charset="0"/>
              </a:rPr>
              <a:t> </a:t>
            </a:r>
            <a:r>
              <a:rPr kumimoji="0" lang="fr-FR" altLang="fr-FR" sz="1600" i="0" u="none" strike="noStrike" cap="none" normalizeH="0" baseline="0" dirty="0" bmk="_MailAutoSig">
                <a:ln>
                  <a:noFill/>
                </a:ln>
                <a:effectLst/>
                <a:latin typeface="Copperplate Gothic Bold" panose="020E07050202060204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icf.apel.nantes@orange.fr</a:t>
            </a:r>
            <a:r>
              <a:rPr kumimoji="0" lang="fr-FR" altLang="fr-FR" sz="1600" i="0" u="none" strike="noStrike" cap="none" normalizeH="0" baseline="0" dirty="0" bmk="_MailAutoSig">
                <a:ln>
                  <a:noFill/>
                </a:ln>
                <a:effectLst/>
                <a:latin typeface="Copperplate Gothic Bold" panose="020E0705020206020404" pitchFamily="34" charset="0"/>
                <a:ea typeface="Times New Roman" panose="02020603050405020304" pitchFamily="18" charset="0"/>
                <a:cs typeface="Times New Roman" panose="02020603050405020304" pitchFamily="18" charset="0"/>
              </a:rPr>
              <a:t> </a:t>
            </a:r>
            <a:endParaRPr kumimoji="0" lang="fr-FR" altLang="fr-FR" sz="1600" i="0" u="none" strike="noStrike" cap="none" normalizeH="0" baseline="0" dirty="0" bmk="_MailAutoSig">
              <a:ln>
                <a:noFill/>
              </a:ln>
              <a:effectLst/>
              <a:latin typeface="Copperplate Gothic Bold" panose="020E07050202060204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600" i="0" u="none" strike="noStrike" cap="none" normalizeH="0" baseline="0" dirty="0" bmk="_MailAutoSig">
                <a:ln>
                  <a:noFill/>
                </a:ln>
                <a:effectLst/>
                <a:latin typeface="Copperplate Gothic Bold" panose="020E0705020206020404" pitchFamily="34"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https://departement44.sites.apel.fr/</a:t>
            </a:r>
            <a:endParaRPr kumimoji="0" lang="fr-FR" altLang="fr-FR" sz="1600" i="0" u="none" strike="noStrike" cap="none" normalizeH="0" baseline="0" dirty="0" bmk="_MailAutoSig">
              <a:ln>
                <a:noFill/>
              </a:ln>
              <a:effectLst/>
              <a:latin typeface="Copperplate Gothic Bold" panose="020E07050202060204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600" i="0" u="none" strike="noStrike" cap="none" normalizeH="0" baseline="0" dirty="0" err="1" bmk="_MailAutoSig">
                <a:ln>
                  <a:noFill/>
                </a:ln>
                <a:effectLst/>
                <a:latin typeface="Copperplate Gothic Bold" panose="020E07050202060204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facebook</a:t>
            </a:r>
            <a:r>
              <a:rPr kumimoji="0" lang="fr-FR" altLang="fr-FR" sz="1600" i="0" u="none" strike="noStrike" cap="none" normalizeH="0" baseline="0" dirty="0" bmk="_MailAutoSig">
                <a:ln>
                  <a:noFill/>
                </a:ln>
                <a:effectLst/>
                <a:latin typeface="Copperplate Gothic Bold" panose="020E07050202060204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 Apel 44</a:t>
            </a:r>
            <a:r>
              <a:rPr kumimoji="0" lang="fr-FR" altLang="fr-FR" sz="1600" i="0" u="none" strike="noStrike" cap="none" normalizeH="0" baseline="0" dirty="0" bmk="_MailAutoSig">
                <a:ln>
                  <a:noFill/>
                </a:ln>
                <a:effectLst/>
                <a:latin typeface="Copperplate Gothic Bold" panose="020E0705020206020404" pitchFamily="34" charset="0"/>
                <a:ea typeface="Times New Roman" panose="02020603050405020304" pitchFamily="18" charset="0"/>
                <a:cs typeface="Times New Roman" panose="02020603050405020304" pitchFamily="18" charset="0"/>
              </a:rPr>
              <a:t>/</a:t>
            </a:r>
            <a:r>
              <a:rPr kumimoji="0" lang="fr-FR" altLang="fr-FR" sz="1600" i="0" u="none" strike="noStrike" cap="none" normalizeH="0" baseline="0" dirty="0" err="1" bmk="_MailAutoSig">
                <a:ln>
                  <a:noFill/>
                </a:ln>
                <a:effectLst/>
                <a:latin typeface="Copperplate Gothic Bold" panose="020E0705020206020404" pitchFamily="34" charset="0"/>
                <a:ea typeface="Times New Roman" panose="02020603050405020304" pitchFamily="18" charset="0"/>
                <a:cs typeface="Times New Roman" panose="02020603050405020304" pitchFamily="18" charset="0"/>
              </a:rPr>
              <a:t>Sicf</a:t>
            </a:r>
            <a:endParaRPr kumimoji="0" lang="fr-FR" altLang="fr-FR" sz="1600" i="0" u="none" strike="noStrike" cap="none" normalizeH="0" baseline="0" dirty="0" bmk="_MailAutoSig">
              <a:ln>
                <a:noFill/>
              </a:ln>
              <a:effectLst/>
              <a:latin typeface="Copperplate Gothic Bold" panose="020E0705020206020404" pitchFamily="34" charset="0"/>
              <a:ea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fr-FR" altLang="fr-FR" sz="1600" dirty="0" err="1" bmk="_MailAutoSig">
                <a:latin typeface="Copperplate Gothic Bold" panose="020E0705020206020404" pitchFamily="34" charset="0"/>
                <a:cs typeface="Times New Roman" panose="02020603050405020304" pitchFamily="18" charset="0"/>
              </a:rPr>
              <a:t>Youtube</a:t>
            </a:r>
            <a:r>
              <a:rPr lang="fr-FR" altLang="fr-FR" sz="1600" dirty="0" bmk="_MailAutoSig">
                <a:latin typeface="Copperplate Gothic Bold" panose="020E0705020206020404" pitchFamily="34" charset="0"/>
                <a:cs typeface="Times New Roman" panose="02020603050405020304" pitchFamily="18" charset="0"/>
              </a:rPr>
              <a:t>: @</a:t>
            </a:r>
            <a:r>
              <a:rPr lang="fr-FR" altLang="fr-FR" sz="1600" dirty="0" err="1" bmk="_MailAutoSig">
                <a:latin typeface="Copperplate Gothic Bold" panose="020E0705020206020404" pitchFamily="34" charset="0"/>
                <a:cs typeface="Times New Roman" panose="02020603050405020304" pitchFamily="18" charset="0"/>
              </a:rPr>
              <a:t>apel</a:t>
            </a:r>
            <a:r>
              <a:rPr lang="fr-FR" altLang="fr-FR" sz="1600" dirty="0" bmk="_MailAutoSig">
                <a:latin typeface="Copperplate Gothic Bold" panose="020E0705020206020404" pitchFamily="34" charset="0"/>
                <a:cs typeface="Times New Roman" panose="02020603050405020304" pitchFamily="18" charset="0"/>
              </a:rPr>
              <a:t> </a:t>
            </a:r>
            <a:r>
              <a:rPr lang="fr-FR" altLang="fr-FR" sz="1600" dirty="0" err="1" bmk="_MailAutoSig">
                <a:latin typeface="Copperplate Gothic Bold" panose="020E0705020206020404" pitchFamily="34" charset="0"/>
                <a:cs typeface="Times New Roman" panose="02020603050405020304" pitchFamily="18" charset="0"/>
              </a:rPr>
              <a:t>loire</a:t>
            </a:r>
            <a:r>
              <a:rPr lang="fr-FR" altLang="fr-FR" sz="1600" dirty="0" bmk="_MailAutoSig">
                <a:latin typeface="Copperplate Gothic Bold" panose="020E0705020206020404" pitchFamily="34" charset="0"/>
                <a:cs typeface="Times New Roman" panose="02020603050405020304" pitchFamily="18" charset="0"/>
              </a:rPr>
              <a:t> atlantique</a:t>
            </a:r>
            <a:endParaRPr kumimoji="0" lang="fr-FR" altLang="fr-FR" sz="1600" i="0" u="none" strike="noStrike" cap="none" normalizeH="0" baseline="0" dirty="0">
              <a:ln>
                <a:noFill/>
              </a:ln>
              <a:effectLst/>
              <a:latin typeface="Copperplate Gothic Bold" panose="020E0705020206020404" pitchFamily="34" charset="0"/>
            </a:endParaRPr>
          </a:p>
        </p:txBody>
      </p:sp>
      <p:pic>
        <p:nvPicPr>
          <p:cNvPr id="3" name="Image 2">
            <a:extLst>
              <a:ext uri="{FF2B5EF4-FFF2-40B4-BE49-F238E27FC236}">
                <a16:creationId xmlns:a16="http://schemas.microsoft.com/office/drawing/2014/main" id="{11FF0664-D89A-403A-97B2-BDF58DE946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2160" y="4293096"/>
            <a:ext cx="2521224" cy="1970906"/>
          </a:xfrm>
          <a:prstGeom prst="rect">
            <a:avLst/>
          </a:prstGeom>
          <a:effectLst>
            <a:softEdge rad="31750"/>
          </a:effectLst>
        </p:spPr>
      </p:pic>
    </p:spTree>
    <p:extLst>
      <p:ext uri="{BB962C8B-B14F-4D97-AF65-F5344CB8AC3E}">
        <p14:creationId xmlns:p14="http://schemas.microsoft.com/office/powerpoint/2010/main" val="3843441888"/>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592</TotalTime>
  <Words>1627</Words>
  <Application>Microsoft Office PowerPoint</Application>
  <PresentationFormat>Affichage à l'écran (4:3)</PresentationFormat>
  <Paragraphs>182</Paragraphs>
  <Slides>20</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20</vt:i4>
      </vt:variant>
    </vt:vector>
  </HeadingPairs>
  <TitlesOfParts>
    <vt:vector size="28" baseType="lpstr">
      <vt:lpstr>AR JULIAN</vt:lpstr>
      <vt:lpstr>Arial</vt:lpstr>
      <vt:lpstr>Calibri</vt:lpstr>
      <vt:lpstr>Chiller</vt:lpstr>
      <vt:lpstr>Copperplate Gothic Bold</vt:lpstr>
      <vt:lpstr>Noto Serif Cond</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Quels sont les verbes qui te donnent de l‘énergie?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Famille Baudrie</dc:creator>
  <cp:lastModifiedBy>Utilisateur</cp:lastModifiedBy>
  <cp:revision>59</cp:revision>
  <dcterms:created xsi:type="dcterms:W3CDTF">2021-01-18T13:53:59Z</dcterms:created>
  <dcterms:modified xsi:type="dcterms:W3CDTF">2023-03-01T16:01:43Z</dcterms:modified>
</cp:coreProperties>
</file>